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6" r:id="rId3"/>
    <p:sldId id="306" r:id="rId4"/>
    <p:sldId id="324" r:id="rId5"/>
    <p:sldId id="289" r:id="rId6"/>
    <p:sldId id="288" r:id="rId7"/>
    <p:sldId id="292" r:id="rId8"/>
    <p:sldId id="308" r:id="rId9"/>
    <p:sldId id="307" r:id="rId10"/>
    <p:sldId id="310" r:id="rId11"/>
    <p:sldId id="312" r:id="rId12"/>
    <p:sldId id="317" r:id="rId13"/>
    <p:sldId id="325" r:id="rId14"/>
    <p:sldId id="326" r:id="rId15"/>
    <p:sldId id="327" r:id="rId16"/>
    <p:sldId id="328" r:id="rId17"/>
    <p:sldId id="329" r:id="rId18"/>
    <p:sldId id="330" r:id="rId19"/>
    <p:sldId id="331" r:id="rId20"/>
    <p:sldId id="322" r:id="rId21"/>
    <p:sldId id="320" r:id="rId22"/>
    <p:sldId id="319" r:id="rId23"/>
    <p:sldId id="321" r:id="rId24"/>
    <p:sldId id="32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22"/>
    <p:restoredTop sz="96012" autoAdjust="0"/>
  </p:normalViewPr>
  <p:slideViewPr>
    <p:cSldViewPr snapToGrid="0">
      <p:cViewPr varScale="1">
        <p:scale>
          <a:sx n="121" d="100"/>
          <a:sy n="121" d="100"/>
        </p:scale>
        <p:origin x="200" y="4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hyperlink" Target="https://archive.ics.uci.edu/dataset/360/air+quality" TargetMode="Externa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hyperlink" Target="https://archive.ics.uci.edu/dataset/360/air+quality"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623D9-FFEE-4EE1-AFC2-441AD7394F2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F12581A-B126-42B0-98FD-02DDCF765B6E}">
      <dgm:prSet/>
      <dgm:spPr/>
      <dgm:t>
        <a:bodyPr/>
        <a:lstStyle/>
        <a:p>
          <a:r>
            <a:rPr lang="en-IN" b="1"/>
            <a:t>Source:</a:t>
          </a:r>
          <a:r>
            <a:rPr lang="en-IN"/>
            <a:t> UCI Air Quality Dataset</a:t>
          </a:r>
          <a:endParaRPr lang="en-US"/>
        </a:p>
      </dgm:t>
    </dgm:pt>
    <dgm:pt modelId="{5CC78519-7B0D-4782-A92C-EA841C153A15}" type="parTrans" cxnId="{DB0160BF-F40F-48C0-B195-DA09A8D0EC08}">
      <dgm:prSet/>
      <dgm:spPr/>
      <dgm:t>
        <a:bodyPr/>
        <a:lstStyle/>
        <a:p>
          <a:endParaRPr lang="en-US"/>
        </a:p>
      </dgm:t>
    </dgm:pt>
    <dgm:pt modelId="{2507E80B-BE53-4E40-A984-82683F02F4DA}" type="sibTrans" cxnId="{DB0160BF-F40F-48C0-B195-DA09A8D0EC08}">
      <dgm:prSet/>
      <dgm:spPr/>
      <dgm:t>
        <a:bodyPr/>
        <a:lstStyle/>
        <a:p>
          <a:endParaRPr lang="en-US"/>
        </a:p>
      </dgm:t>
    </dgm:pt>
    <dgm:pt modelId="{24E16765-19B7-4177-86AB-49001E5CD1A8}">
      <dgm:prSet/>
      <dgm:spPr/>
      <dgm:t>
        <a:bodyPr/>
        <a:lstStyle/>
        <a:p>
          <a:r>
            <a:rPr lang="en-IN" b="1"/>
            <a:t>Attributes:</a:t>
          </a:r>
          <a:r>
            <a:rPr lang="en-IN"/>
            <a:t> Date, Time, CO, NO2, Benzene, Temperature, Humidity, Sensor responses, etc.</a:t>
          </a:r>
          <a:endParaRPr lang="en-US"/>
        </a:p>
      </dgm:t>
    </dgm:pt>
    <dgm:pt modelId="{037B52CA-7515-4DC3-A7E7-4C3A1F6CE350}" type="parTrans" cxnId="{FB1E2F48-9402-4576-9499-CC4B716C68B1}">
      <dgm:prSet/>
      <dgm:spPr/>
      <dgm:t>
        <a:bodyPr/>
        <a:lstStyle/>
        <a:p>
          <a:endParaRPr lang="en-US"/>
        </a:p>
      </dgm:t>
    </dgm:pt>
    <dgm:pt modelId="{1C1D117C-85C1-4FCA-828D-F3489B009414}" type="sibTrans" cxnId="{FB1E2F48-9402-4576-9499-CC4B716C68B1}">
      <dgm:prSet/>
      <dgm:spPr/>
      <dgm:t>
        <a:bodyPr/>
        <a:lstStyle/>
        <a:p>
          <a:endParaRPr lang="en-US"/>
        </a:p>
      </dgm:t>
    </dgm:pt>
    <dgm:pt modelId="{79F96FCC-ECC3-47C3-B26E-3AA76322F464}">
      <dgm:prSet/>
      <dgm:spPr/>
      <dgm:t>
        <a:bodyPr/>
        <a:lstStyle/>
        <a:p>
          <a:r>
            <a:rPr lang="en-IN" b="1"/>
            <a:t>Size:</a:t>
          </a:r>
          <a:r>
            <a:rPr lang="en-IN"/>
            <a:t> Large-scale hourly pollution data collected from monitoring stations.</a:t>
          </a:r>
          <a:endParaRPr lang="en-US"/>
        </a:p>
      </dgm:t>
    </dgm:pt>
    <dgm:pt modelId="{BF8028BF-76BB-45DE-83A2-12DCC86E6A3B}" type="parTrans" cxnId="{91BBDE47-BC8D-4C03-905B-123F74A0736E}">
      <dgm:prSet/>
      <dgm:spPr/>
      <dgm:t>
        <a:bodyPr/>
        <a:lstStyle/>
        <a:p>
          <a:endParaRPr lang="en-US"/>
        </a:p>
      </dgm:t>
    </dgm:pt>
    <dgm:pt modelId="{0BE9C552-0C74-4129-9BA1-366CB87667E2}" type="sibTrans" cxnId="{91BBDE47-BC8D-4C03-905B-123F74A0736E}">
      <dgm:prSet/>
      <dgm:spPr/>
      <dgm:t>
        <a:bodyPr/>
        <a:lstStyle/>
        <a:p>
          <a:endParaRPr lang="en-US"/>
        </a:p>
      </dgm:t>
    </dgm:pt>
    <dgm:pt modelId="{3D468387-BB51-4682-A7F5-B8AE7C1C4EFE}">
      <dgm:prSet/>
      <dgm:spPr/>
      <dgm:t>
        <a:bodyPr/>
        <a:lstStyle/>
        <a:p>
          <a:r>
            <a:rPr lang="en-IN" b="1" dirty="0"/>
            <a:t>Link:</a:t>
          </a:r>
          <a:r>
            <a:rPr lang="en-IN" dirty="0"/>
            <a:t> </a:t>
          </a:r>
          <a:r>
            <a:rPr lang="en-IN" u="sng" dirty="0">
              <a:hlinkClick xmlns:r="http://schemas.openxmlformats.org/officeDocument/2006/relationships" r:id="rId1"/>
            </a:rPr>
            <a:t>https://archive.ics.uci.edu/dataset/360/air+quality</a:t>
          </a:r>
          <a:endParaRPr lang="en-US" dirty="0"/>
        </a:p>
      </dgm:t>
    </dgm:pt>
    <dgm:pt modelId="{2A9C8A54-2B8A-45AB-B7DA-04800DF3512C}" type="parTrans" cxnId="{E097C90D-1D97-4A76-BB1E-C61FC344350A}">
      <dgm:prSet/>
      <dgm:spPr/>
      <dgm:t>
        <a:bodyPr/>
        <a:lstStyle/>
        <a:p>
          <a:endParaRPr lang="en-US"/>
        </a:p>
      </dgm:t>
    </dgm:pt>
    <dgm:pt modelId="{68E87E60-9525-4CB8-A116-FB2D92C0997D}" type="sibTrans" cxnId="{E097C90D-1D97-4A76-BB1E-C61FC344350A}">
      <dgm:prSet/>
      <dgm:spPr/>
      <dgm:t>
        <a:bodyPr/>
        <a:lstStyle/>
        <a:p>
          <a:endParaRPr lang="en-US"/>
        </a:p>
      </dgm:t>
    </dgm:pt>
    <dgm:pt modelId="{3389E19D-5022-400D-8D2C-E177E29FBD9C}">
      <dgm:prSet/>
      <dgm:spPr/>
      <dgm:t>
        <a:bodyPr/>
        <a:lstStyle/>
        <a:p>
          <a:r>
            <a:rPr lang="en-IN" b="1" dirty="0"/>
            <a:t>Key Features:</a:t>
          </a:r>
          <a:r>
            <a:rPr lang="en-IN" dirty="0"/>
            <a:t> The data set has raw sensor data of different pollutants, we are filtering the data by removing the null values and Normalizing pollutant concentrations for data analysis.</a:t>
          </a:r>
          <a:endParaRPr lang="en-US" dirty="0"/>
        </a:p>
      </dgm:t>
    </dgm:pt>
    <dgm:pt modelId="{1DFFF032-EAE5-4769-96E8-3AAF87C7D992}" type="parTrans" cxnId="{46687FE3-C74E-4CFC-9599-F7B85B7BAA82}">
      <dgm:prSet/>
      <dgm:spPr/>
      <dgm:t>
        <a:bodyPr/>
        <a:lstStyle/>
        <a:p>
          <a:endParaRPr lang="en-US"/>
        </a:p>
      </dgm:t>
    </dgm:pt>
    <dgm:pt modelId="{4AF03A4C-5FE1-437B-BAB8-1C5AF4856A1B}" type="sibTrans" cxnId="{46687FE3-C74E-4CFC-9599-F7B85B7BAA82}">
      <dgm:prSet/>
      <dgm:spPr/>
      <dgm:t>
        <a:bodyPr/>
        <a:lstStyle/>
        <a:p>
          <a:endParaRPr lang="en-US"/>
        </a:p>
      </dgm:t>
    </dgm:pt>
    <dgm:pt modelId="{D52C5B31-3F65-493C-AFA2-166D9C6E439B}" type="pres">
      <dgm:prSet presAssocID="{EBE623D9-FFEE-4EE1-AFC2-441AD7394F2E}" presName="root" presStyleCnt="0">
        <dgm:presLayoutVars>
          <dgm:dir/>
          <dgm:resizeHandles val="exact"/>
        </dgm:presLayoutVars>
      </dgm:prSet>
      <dgm:spPr/>
    </dgm:pt>
    <dgm:pt modelId="{F87550D0-AFB7-45F3-8550-154227583C8B}" type="pres">
      <dgm:prSet presAssocID="{4F12581A-B126-42B0-98FD-02DDCF765B6E}" presName="compNode" presStyleCnt="0"/>
      <dgm:spPr/>
    </dgm:pt>
    <dgm:pt modelId="{EAE61473-12C2-4C9C-9D75-29A7DC1B8EFC}" type="pres">
      <dgm:prSet presAssocID="{4F12581A-B126-42B0-98FD-02DDCF765B6E}" presName="bgRect" presStyleLbl="bgShp" presStyleIdx="0" presStyleCnt="5"/>
      <dgm:spPr/>
    </dgm:pt>
    <dgm:pt modelId="{2A9CE9FB-45E7-4A57-AD4D-8D8D9E7160F9}" type="pres">
      <dgm:prSet presAssocID="{4F12581A-B126-42B0-98FD-02DDCF765B6E}"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AB6D3559-6454-472A-A8E0-78F0F51765BE}" type="pres">
      <dgm:prSet presAssocID="{4F12581A-B126-42B0-98FD-02DDCF765B6E}" presName="spaceRect" presStyleCnt="0"/>
      <dgm:spPr/>
    </dgm:pt>
    <dgm:pt modelId="{C28F6630-2AFC-4DF9-8FEA-DAF19903462B}" type="pres">
      <dgm:prSet presAssocID="{4F12581A-B126-42B0-98FD-02DDCF765B6E}" presName="parTx" presStyleLbl="revTx" presStyleIdx="0" presStyleCnt="5">
        <dgm:presLayoutVars>
          <dgm:chMax val="0"/>
          <dgm:chPref val="0"/>
        </dgm:presLayoutVars>
      </dgm:prSet>
      <dgm:spPr/>
    </dgm:pt>
    <dgm:pt modelId="{B6B208E6-4EEA-49D6-85C2-31D78D54B3E2}" type="pres">
      <dgm:prSet presAssocID="{2507E80B-BE53-4E40-A984-82683F02F4DA}" presName="sibTrans" presStyleCnt="0"/>
      <dgm:spPr/>
    </dgm:pt>
    <dgm:pt modelId="{034A7598-38D0-4148-AB85-512C225FE491}" type="pres">
      <dgm:prSet presAssocID="{24E16765-19B7-4177-86AB-49001E5CD1A8}" presName="compNode" presStyleCnt="0"/>
      <dgm:spPr/>
    </dgm:pt>
    <dgm:pt modelId="{DDB52D33-72F7-4167-9A97-BCC3BBE4BDF3}" type="pres">
      <dgm:prSet presAssocID="{24E16765-19B7-4177-86AB-49001E5CD1A8}" presName="bgRect" presStyleLbl="bgShp" presStyleIdx="1" presStyleCnt="5"/>
      <dgm:spPr/>
    </dgm:pt>
    <dgm:pt modelId="{B2668817-9BAC-4D93-ADAF-391B04609DB7}" type="pres">
      <dgm:prSet presAssocID="{24E16765-19B7-4177-86AB-49001E5CD1A8}"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cientist"/>
        </a:ext>
      </dgm:extLst>
    </dgm:pt>
    <dgm:pt modelId="{B6B95D1E-7B41-4EC5-B710-0C63C73F648D}" type="pres">
      <dgm:prSet presAssocID="{24E16765-19B7-4177-86AB-49001E5CD1A8}" presName="spaceRect" presStyleCnt="0"/>
      <dgm:spPr/>
    </dgm:pt>
    <dgm:pt modelId="{42524D62-109E-43AD-8E71-CB2C2E47E96B}" type="pres">
      <dgm:prSet presAssocID="{24E16765-19B7-4177-86AB-49001E5CD1A8}" presName="parTx" presStyleLbl="revTx" presStyleIdx="1" presStyleCnt="5">
        <dgm:presLayoutVars>
          <dgm:chMax val="0"/>
          <dgm:chPref val="0"/>
        </dgm:presLayoutVars>
      </dgm:prSet>
      <dgm:spPr/>
    </dgm:pt>
    <dgm:pt modelId="{87C2D9C0-DDAF-4BBE-9534-D14D11376F6F}" type="pres">
      <dgm:prSet presAssocID="{1C1D117C-85C1-4FCA-828D-F3489B009414}" presName="sibTrans" presStyleCnt="0"/>
      <dgm:spPr/>
    </dgm:pt>
    <dgm:pt modelId="{71AB2593-F023-4ED8-A23B-FE5EF9D840D2}" type="pres">
      <dgm:prSet presAssocID="{79F96FCC-ECC3-47C3-B26E-3AA76322F464}" presName="compNode" presStyleCnt="0"/>
      <dgm:spPr/>
    </dgm:pt>
    <dgm:pt modelId="{B7A07A2D-B6B0-492F-BC3D-BD81E646E9FC}" type="pres">
      <dgm:prSet presAssocID="{79F96FCC-ECC3-47C3-B26E-3AA76322F464}" presName="bgRect" presStyleLbl="bgShp" presStyleIdx="2" presStyleCnt="5"/>
      <dgm:spPr/>
    </dgm:pt>
    <dgm:pt modelId="{B2D61B0A-2371-4A35-80B6-19CDF8324317}" type="pres">
      <dgm:prSet presAssocID="{79F96FCC-ECC3-47C3-B26E-3AA76322F464}"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Heart with Pulse"/>
        </a:ext>
      </dgm:extLst>
    </dgm:pt>
    <dgm:pt modelId="{117DA436-BE36-4D17-8A3E-EB5B1C6E99E6}" type="pres">
      <dgm:prSet presAssocID="{79F96FCC-ECC3-47C3-B26E-3AA76322F464}" presName="spaceRect" presStyleCnt="0"/>
      <dgm:spPr/>
    </dgm:pt>
    <dgm:pt modelId="{2E619FE6-691C-4E9D-8859-BF2A246AB5D9}" type="pres">
      <dgm:prSet presAssocID="{79F96FCC-ECC3-47C3-B26E-3AA76322F464}" presName="parTx" presStyleLbl="revTx" presStyleIdx="2" presStyleCnt="5">
        <dgm:presLayoutVars>
          <dgm:chMax val="0"/>
          <dgm:chPref val="0"/>
        </dgm:presLayoutVars>
      </dgm:prSet>
      <dgm:spPr/>
    </dgm:pt>
    <dgm:pt modelId="{CA1ECE54-2C43-403F-89B0-5E251FC692F2}" type="pres">
      <dgm:prSet presAssocID="{0BE9C552-0C74-4129-9BA1-366CB87667E2}" presName="sibTrans" presStyleCnt="0"/>
      <dgm:spPr/>
    </dgm:pt>
    <dgm:pt modelId="{9FA06747-EB8C-43EB-B87D-3BDE399BE957}" type="pres">
      <dgm:prSet presAssocID="{3D468387-BB51-4682-A7F5-B8AE7C1C4EFE}" presName="compNode" presStyleCnt="0"/>
      <dgm:spPr/>
    </dgm:pt>
    <dgm:pt modelId="{55F9A86F-00E9-4F20-A478-B439DA0203D2}" type="pres">
      <dgm:prSet presAssocID="{3D468387-BB51-4682-A7F5-B8AE7C1C4EFE}" presName="bgRect" presStyleLbl="bgShp" presStyleIdx="3" presStyleCnt="5"/>
      <dgm:spPr/>
    </dgm:pt>
    <dgm:pt modelId="{1DAE98B3-01B4-41BE-9999-F58225484F1B}" type="pres">
      <dgm:prSet presAssocID="{3D468387-BB51-4682-A7F5-B8AE7C1C4EFE}"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Link"/>
        </a:ext>
      </dgm:extLst>
    </dgm:pt>
    <dgm:pt modelId="{5D894092-D652-43B4-846B-CD7530ECC70A}" type="pres">
      <dgm:prSet presAssocID="{3D468387-BB51-4682-A7F5-B8AE7C1C4EFE}" presName="spaceRect" presStyleCnt="0"/>
      <dgm:spPr/>
    </dgm:pt>
    <dgm:pt modelId="{65ECAEEA-5ADC-4BE4-B6F9-2FABD5BFC937}" type="pres">
      <dgm:prSet presAssocID="{3D468387-BB51-4682-A7F5-B8AE7C1C4EFE}" presName="parTx" presStyleLbl="revTx" presStyleIdx="3" presStyleCnt="5">
        <dgm:presLayoutVars>
          <dgm:chMax val="0"/>
          <dgm:chPref val="0"/>
        </dgm:presLayoutVars>
      </dgm:prSet>
      <dgm:spPr/>
    </dgm:pt>
    <dgm:pt modelId="{65494FDD-EB17-47F5-A83B-068B5FE20703}" type="pres">
      <dgm:prSet presAssocID="{68E87E60-9525-4CB8-A116-FB2D92C0997D}" presName="sibTrans" presStyleCnt="0"/>
      <dgm:spPr/>
    </dgm:pt>
    <dgm:pt modelId="{5FD4179A-4F24-472B-9270-3F1A9B4C964A}" type="pres">
      <dgm:prSet presAssocID="{3389E19D-5022-400D-8D2C-E177E29FBD9C}" presName="compNode" presStyleCnt="0"/>
      <dgm:spPr/>
    </dgm:pt>
    <dgm:pt modelId="{CCC672E2-2C82-42FF-B08B-71EE1B3854E1}" type="pres">
      <dgm:prSet presAssocID="{3389E19D-5022-400D-8D2C-E177E29FBD9C}" presName="bgRect" presStyleLbl="bgShp" presStyleIdx="4" presStyleCnt="5"/>
      <dgm:spPr/>
    </dgm:pt>
    <dgm:pt modelId="{29EA526A-DFD8-4210-848E-AEFF09D7D7B1}" type="pres">
      <dgm:prSet presAssocID="{3389E19D-5022-400D-8D2C-E177E29FBD9C}"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Disconnected"/>
        </a:ext>
      </dgm:extLst>
    </dgm:pt>
    <dgm:pt modelId="{523D6619-A301-4F45-A14E-FBFB615ADD28}" type="pres">
      <dgm:prSet presAssocID="{3389E19D-5022-400D-8D2C-E177E29FBD9C}" presName="spaceRect" presStyleCnt="0"/>
      <dgm:spPr/>
    </dgm:pt>
    <dgm:pt modelId="{77F2D003-46FB-49D9-8E99-10B5B6AA5F99}" type="pres">
      <dgm:prSet presAssocID="{3389E19D-5022-400D-8D2C-E177E29FBD9C}" presName="parTx" presStyleLbl="revTx" presStyleIdx="4" presStyleCnt="5">
        <dgm:presLayoutVars>
          <dgm:chMax val="0"/>
          <dgm:chPref val="0"/>
        </dgm:presLayoutVars>
      </dgm:prSet>
      <dgm:spPr/>
    </dgm:pt>
  </dgm:ptLst>
  <dgm:cxnLst>
    <dgm:cxn modelId="{E097C90D-1D97-4A76-BB1E-C61FC344350A}" srcId="{EBE623D9-FFEE-4EE1-AFC2-441AD7394F2E}" destId="{3D468387-BB51-4682-A7F5-B8AE7C1C4EFE}" srcOrd="3" destOrd="0" parTransId="{2A9C8A54-2B8A-45AB-B7DA-04800DF3512C}" sibTransId="{68E87E60-9525-4CB8-A116-FB2D92C0997D}"/>
    <dgm:cxn modelId="{DCE22045-3FEC-4ED8-B608-D85965485229}" type="presOf" srcId="{3389E19D-5022-400D-8D2C-E177E29FBD9C}" destId="{77F2D003-46FB-49D9-8E99-10B5B6AA5F99}" srcOrd="0" destOrd="0" presId="urn:microsoft.com/office/officeart/2018/2/layout/IconVerticalSolidList"/>
    <dgm:cxn modelId="{36C83545-99F7-47AD-A7F0-D62D737B9776}" type="presOf" srcId="{EBE623D9-FFEE-4EE1-AFC2-441AD7394F2E}" destId="{D52C5B31-3F65-493C-AFA2-166D9C6E439B}" srcOrd="0" destOrd="0" presId="urn:microsoft.com/office/officeart/2018/2/layout/IconVerticalSolidList"/>
    <dgm:cxn modelId="{91BBDE47-BC8D-4C03-905B-123F74A0736E}" srcId="{EBE623D9-FFEE-4EE1-AFC2-441AD7394F2E}" destId="{79F96FCC-ECC3-47C3-B26E-3AA76322F464}" srcOrd="2" destOrd="0" parTransId="{BF8028BF-76BB-45DE-83A2-12DCC86E6A3B}" sibTransId="{0BE9C552-0C74-4129-9BA1-366CB87667E2}"/>
    <dgm:cxn modelId="{FB1E2F48-9402-4576-9499-CC4B716C68B1}" srcId="{EBE623D9-FFEE-4EE1-AFC2-441AD7394F2E}" destId="{24E16765-19B7-4177-86AB-49001E5CD1A8}" srcOrd="1" destOrd="0" parTransId="{037B52CA-7515-4DC3-A7E7-4C3A1F6CE350}" sibTransId="{1C1D117C-85C1-4FCA-828D-F3489B009414}"/>
    <dgm:cxn modelId="{86BC0652-F57A-4420-A38D-442CDD391534}" type="presOf" srcId="{4F12581A-B126-42B0-98FD-02DDCF765B6E}" destId="{C28F6630-2AFC-4DF9-8FEA-DAF19903462B}" srcOrd="0" destOrd="0" presId="urn:microsoft.com/office/officeart/2018/2/layout/IconVerticalSolidList"/>
    <dgm:cxn modelId="{DB0160BF-F40F-48C0-B195-DA09A8D0EC08}" srcId="{EBE623D9-FFEE-4EE1-AFC2-441AD7394F2E}" destId="{4F12581A-B126-42B0-98FD-02DDCF765B6E}" srcOrd="0" destOrd="0" parTransId="{5CC78519-7B0D-4782-A92C-EA841C153A15}" sibTransId="{2507E80B-BE53-4E40-A984-82683F02F4DA}"/>
    <dgm:cxn modelId="{34E56AC4-630B-47C0-A0EF-398F9FC25DA5}" type="presOf" srcId="{24E16765-19B7-4177-86AB-49001E5CD1A8}" destId="{42524D62-109E-43AD-8E71-CB2C2E47E96B}" srcOrd="0" destOrd="0" presId="urn:microsoft.com/office/officeart/2018/2/layout/IconVerticalSolidList"/>
    <dgm:cxn modelId="{46687FE3-C74E-4CFC-9599-F7B85B7BAA82}" srcId="{EBE623D9-FFEE-4EE1-AFC2-441AD7394F2E}" destId="{3389E19D-5022-400D-8D2C-E177E29FBD9C}" srcOrd="4" destOrd="0" parTransId="{1DFFF032-EAE5-4769-96E8-3AAF87C7D992}" sibTransId="{4AF03A4C-5FE1-437B-BAB8-1C5AF4856A1B}"/>
    <dgm:cxn modelId="{16CCD3F5-3D9B-411E-B933-9FBD924A74D6}" type="presOf" srcId="{3D468387-BB51-4682-A7F5-B8AE7C1C4EFE}" destId="{65ECAEEA-5ADC-4BE4-B6F9-2FABD5BFC937}" srcOrd="0" destOrd="0" presId="urn:microsoft.com/office/officeart/2018/2/layout/IconVerticalSolidList"/>
    <dgm:cxn modelId="{98CF9DFC-A6F4-4C4A-A6CB-FDB80C819CFD}" type="presOf" srcId="{79F96FCC-ECC3-47C3-B26E-3AA76322F464}" destId="{2E619FE6-691C-4E9D-8859-BF2A246AB5D9}" srcOrd="0" destOrd="0" presId="urn:microsoft.com/office/officeart/2018/2/layout/IconVerticalSolidList"/>
    <dgm:cxn modelId="{0C580D48-0FE6-4F92-8F4E-046D88EF125A}" type="presParOf" srcId="{D52C5B31-3F65-493C-AFA2-166D9C6E439B}" destId="{F87550D0-AFB7-45F3-8550-154227583C8B}" srcOrd="0" destOrd="0" presId="urn:microsoft.com/office/officeart/2018/2/layout/IconVerticalSolidList"/>
    <dgm:cxn modelId="{284615DA-64A6-4B1F-901A-B71C6C08D8BE}" type="presParOf" srcId="{F87550D0-AFB7-45F3-8550-154227583C8B}" destId="{EAE61473-12C2-4C9C-9D75-29A7DC1B8EFC}" srcOrd="0" destOrd="0" presId="urn:microsoft.com/office/officeart/2018/2/layout/IconVerticalSolidList"/>
    <dgm:cxn modelId="{D1AB7BFD-2EE4-4934-B4E1-C608E240DEAA}" type="presParOf" srcId="{F87550D0-AFB7-45F3-8550-154227583C8B}" destId="{2A9CE9FB-45E7-4A57-AD4D-8D8D9E7160F9}" srcOrd="1" destOrd="0" presId="urn:microsoft.com/office/officeart/2018/2/layout/IconVerticalSolidList"/>
    <dgm:cxn modelId="{0BFBE9D7-BEF9-4B93-B822-340AE8D0B278}" type="presParOf" srcId="{F87550D0-AFB7-45F3-8550-154227583C8B}" destId="{AB6D3559-6454-472A-A8E0-78F0F51765BE}" srcOrd="2" destOrd="0" presId="urn:microsoft.com/office/officeart/2018/2/layout/IconVerticalSolidList"/>
    <dgm:cxn modelId="{96EB4821-66AE-4034-AC0C-F788A87E984A}" type="presParOf" srcId="{F87550D0-AFB7-45F3-8550-154227583C8B}" destId="{C28F6630-2AFC-4DF9-8FEA-DAF19903462B}" srcOrd="3" destOrd="0" presId="urn:microsoft.com/office/officeart/2018/2/layout/IconVerticalSolidList"/>
    <dgm:cxn modelId="{97696D85-795D-4B90-9D45-70A8C05DD336}" type="presParOf" srcId="{D52C5B31-3F65-493C-AFA2-166D9C6E439B}" destId="{B6B208E6-4EEA-49D6-85C2-31D78D54B3E2}" srcOrd="1" destOrd="0" presId="urn:microsoft.com/office/officeart/2018/2/layout/IconVerticalSolidList"/>
    <dgm:cxn modelId="{4133FADC-EB82-42F9-A356-2DCBD49D3B51}" type="presParOf" srcId="{D52C5B31-3F65-493C-AFA2-166D9C6E439B}" destId="{034A7598-38D0-4148-AB85-512C225FE491}" srcOrd="2" destOrd="0" presId="urn:microsoft.com/office/officeart/2018/2/layout/IconVerticalSolidList"/>
    <dgm:cxn modelId="{E348AF6B-05CC-408A-B4AC-A9612B5FA478}" type="presParOf" srcId="{034A7598-38D0-4148-AB85-512C225FE491}" destId="{DDB52D33-72F7-4167-9A97-BCC3BBE4BDF3}" srcOrd="0" destOrd="0" presId="urn:microsoft.com/office/officeart/2018/2/layout/IconVerticalSolidList"/>
    <dgm:cxn modelId="{35D0B086-578F-4179-B8A8-538F33E4037F}" type="presParOf" srcId="{034A7598-38D0-4148-AB85-512C225FE491}" destId="{B2668817-9BAC-4D93-ADAF-391B04609DB7}" srcOrd="1" destOrd="0" presId="urn:microsoft.com/office/officeart/2018/2/layout/IconVerticalSolidList"/>
    <dgm:cxn modelId="{18175398-A2C0-4217-AE0E-7A91BA16E430}" type="presParOf" srcId="{034A7598-38D0-4148-AB85-512C225FE491}" destId="{B6B95D1E-7B41-4EC5-B710-0C63C73F648D}" srcOrd="2" destOrd="0" presId="urn:microsoft.com/office/officeart/2018/2/layout/IconVerticalSolidList"/>
    <dgm:cxn modelId="{D7B1BABC-7918-4ED6-8338-18947D623403}" type="presParOf" srcId="{034A7598-38D0-4148-AB85-512C225FE491}" destId="{42524D62-109E-43AD-8E71-CB2C2E47E96B}" srcOrd="3" destOrd="0" presId="urn:microsoft.com/office/officeart/2018/2/layout/IconVerticalSolidList"/>
    <dgm:cxn modelId="{5DE31EB2-4B6F-467E-830D-4104B2B7677C}" type="presParOf" srcId="{D52C5B31-3F65-493C-AFA2-166D9C6E439B}" destId="{87C2D9C0-DDAF-4BBE-9534-D14D11376F6F}" srcOrd="3" destOrd="0" presId="urn:microsoft.com/office/officeart/2018/2/layout/IconVerticalSolidList"/>
    <dgm:cxn modelId="{AE8E83B3-126E-41DB-92D1-B65F75FDF638}" type="presParOf" srcId="{D52C5B31-3F65-493C-AFA2-166D9C6E439B}" destId="{71AB2593-F023-4ED8-A23B-FE5EF9D840D2}" srcOrd="4" destOrd="0" presId="urn:microsoft.com/office/officeart/2018/2/layout/IconVerticalSolidList"/>
    <dgm:cxn modelId="{318DA08E-2FB9-47FD-8DCB-AD9B40B39263}" type="presParOf" srcId="{71AB2593-F023-4ED8-A23B-FE5EF9D840D2}" destId="{B7A07A2D-B6B0-492F-BC3D-BD81E646E9FC}" srcOrd="0" destOrd="0" presId="urn:microsoft.com/office/officeart/2018/2/layout/IconVerticalSolidList"/>
    <dgm:cxn modelId="{C23517A2-EC0F-43E0-A66B-75A44B174D15}" type="presParOf" srcId="{71AB2593-F023-4ED8-A23B-FE5EF9D840D2}" destId="{B2D61B0A-2371-4A35-80B6-19CDF8324317}" srcOrd="1" destOrd="0" presId="urn:microsoft.com/office/officeart/2018/2/layout/IconVerticalSolidList"/>
    <dgm:cxn modelId="{F41F9F13-B6D0-4AC6-9AA2-0FCA5131A9BC}" type="presParOf" srcId="{71AB2593-F023-4ED8-A23B-FE5EF9D840D2}" destId="{117DA436-BE36-4D17-8A3E-EB5B1C6E99E6}" srcOrd="2" destOrd="0" presId="urn:microsoft.com/office/officeart/2018/2/layout/IconVerticalSolidList"/>
    <dgm:cxn modelId="{00AC02A9-1036-4F35-95F1-154620212D34}" type="presParOf" srcId="{71AB2593-F023-4ED8-A23B-FE5EF9D840D2}" destId="{2E619FE6-691C-4E9D-8859-BF2A246AB5D9}" srcOrd="3" destOrd="0" presId="urn:microsoft.com/office/officeart/2018/2/layout/IconVerticalSolidList"/>
    <dgm:cxn modelId="{6EEB9D32-D018-410B-8074-C2DFC3710E29}" type="presParOf" srcId="{D52C5B31-3F65-493C-AFA2-166D9C6E439B}" destId="{CA1ECE54-2C43-403F-89B0-5E251FC692F2}" srcOrd="5" destOrd="0" presId="urn:microsoft.com/office/officeart/2018/2/layout/IconVerticalSolidList"/>
    <dgm:cxn modelId="{C48F9E9F-CFE6-4BD5-B11F-C07BBF1F8D5D}" type="presParOf" srcId="{D52C5B31-3F65-493C-AFA2-166D9C6E439B}" destId="{9FA06747-EB8C-43EB-B87D-3BDE399BE957}" srcOrd="6" destOrd="0" presId="urn:microsoft.com/office/officeart/2018/2/layout/IconVerticalSolidList"/>
    <dgm:cxn modelId="{2D7E705D-40DC-4A2E-A836-563BF04DD139}" type="presParOf" srcId="{9FA06747-EB8C-43EB-B87D-3BDE399BE957}" destId="{55F9A86F-00E9-4F20-A478-B439DA0203D2}" srcOrd="0" destOrd="0" presId="urn:microsoft.com/office/officeart/2018/2/layout/IconVerticalSolidList"/>
    <dgm:cxn modelId="{086331E0-0CDE-4293-842E-13844CE1FCAB}" type="presParOf" srcId="{9FA06747-EB8C-43EB-B87D-3BDE399BE957}" destId="{1DAE98B3-01B4-41BE-9999-F58225484F1B}" srcOrd="1" destOrd="0" presId="urn:microsoft.com/office/officeart/2018/2/layout/IconVerticalSolidList"/>
    <dgm:cxn modelId="{B539A2AA-9309-4B45-A0B0-2D0B1541ECE6}" type="presParOf" srcId="{9FA06747-EB8C-43EB-B87D-3BDE399BE957}" destId="{5D894092-D652-43B4-846B-CD7530ECC70A}" srcOrd="2" destOrd="0" presId="urn:microsoft.com/office/officeart/2018/2/layout/IconVerticalSolidList"/>
    <dgm:cxn modelId="{342B1352-2FE2-45F6-A33A-7F26D677D9C0}" type="presParOf" srcId="{9FA06747-EB8C-43EB-B87D-3BDE399BE957}" destId="{65ECAEEA-5ADC-4BE4-B6F9-2FABD5BFC937}" srcOrd="3" destOrd="0" presId="urn:microsoft.com/office/officeart/2018/2/layout/IconVerticalSolidList"/>
    <dgm:cxn modelId="{0FC1A961-D9AF-46E1-96C6-1594E23F1FB4}" type="presParOf" srcId="{D52C5B31-3F65-493C-AFA2-166D9C6E439B}" destId="{65494FDD-EB17-47F5-A83B-068B5FE20703}" srcOrd="7" destOrd="0" presId="urn:microsoft.com/office/officeart/2018/2/layout/IconVerticalSolidList"/>
    <dgm:cxn modelId="{4DFAD016-6C87-4CA7-98D9-C6F65E0C43A1}" type="presParOf" srcId="{D52C5B31-3F65-493C-AFA2-166D9C6E439B}" destId="{5FD4179A-4F24-472B-9270-3F1A9B4C964A}" srcOrd="8" destOrd="0" presId="urn:microsoft.com/office/officeart/2018/2/layout/IconVerticalSolidList"/>
    <dgm:cxn modelId="{D16F1B5E-5704-4040-85C8-47EB67C2C4FF}" type="presParOf" srcId="{5FD4179A-4F24-472B-9270-3F1A9B4C964A}" destId="{CCC672E2-2C82-42FF-B08B-71EE1B3854E1}" srcOrd="0" destOrd="0" presId="urn:microsoft.com/office/officeart/2018/2/layout/IconVerticalSolidList"/>
    <dgm:cxn modelId="{F0D7BCBA-7807-4199-BCF2-5B6BB8ADAABA}" type="presParOf" srcId="{5FD4179A-4F24-472B-9270-3F1A9B4C964A}" destId="{29EA526A-DFD8-4210-848E-AEFF09D7D7B1}" srcOrd="1" destOrd="0" presId="urn:microsoft.com/office/officeart/2018/2/layout/IconVerticalSolidList"/>
    <dgm:cxn modelId="{BBC02126-6D7E-41B9-A408-A71265E62283}" type="presParOf" srcId="{5FD4179A-4F24-472B-9270-3F1A9B4C964A}" destId="{523D6619-A301-4F45-A14E-FBFB615ADD28}" srcOrd="2" destOrd="0" presId="urn:microsoft.com/office/officeart/2018/2/layout/IconVerticalSolidList"/>
    <dgm:cxn modelId="{94DA7383-0E10-4999-8142-95332A41918D}" type="presParOf" srcId="{5FD4179A-4F24-472B-9270-3F1A9B4C964A}" destId="{77F2D003-46FB-49D9-8E99-10B5B6AA5F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61473-12C2-4C9C-9D75-29A7DC1B8EFC}">
      <dsp:nvSpPr>
        <dsp:cNvPr id="0" name=""/>
        <dsp:cNvSpPr/>
      </dsp:nvSpPr>
      <dsp:spPr>
        <a:xfrm>
          <a:off x="0" y="3399"/>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9CE9FB-45E7-4A57-AD4D-8D8D9E7160F9}">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F6630-2AFC-4DF9-8FEA-DAF19903462B}">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IN" sz="1900" b="1" kern="1200"/>
            <a:t>Source:</a:t>
          </a:r>
          <a:r>
            <a:rPr lang="en-IN" sz="1900" kern="1200"/>
            <a:t> UCI Air Quality Dataset</a:t>
          </a:r>
          <a:endParaRPr lang="en-US" sz="1900" kern="1200"/>
        </a:p>
      </dsp:txBody>
      <dsp:txXfrm>
        <a:off x="836323" y="3399"/>
        <a:ext cx="9679276" cy="724089"/>
      </dsp:txXfrm>
    </dsp:sp>
    <dsp:sp modelId="{DDB52D33-72F7-4167-9A97-BCC3BBE4BDF3}">
      <dsp:nvSpPr>
        <dsp:cNvPr id="0" name=""/>
        <dsp:cNvSpPr/>
      </dsp:nvSpPr>
      <dsp:spPr>
        <a:xfrm>
          <a:off x="0" y="908511"/>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668817-9BAC-4D93-ADAF-391B04609DB7}">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524D62-109E-43AD-8E71-CB2C2E47E96B}">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IN" sz="1900" b="1" kern="1200"/>
            <a:t>Attributes:</a:t>
          </a:r>
          <a:r>
            <a:rPr lang="en-IN" sz="1900" kern="1200"/>
            <a:t> Date, Time, CO, NO2, Benzene, Temperature, Humidity, Sensor responses, etc.</a:t>
          </a:r>
          <a:endParaRPr lang="en-US" sz="1900" kern="1200"/>
        </a:p>
      </dsp:txBody>
      <dsp:txXfrm>
        <a:off x="836323" y="908511"/>
        <a:ext cx="9679276" cy="724089"/>
      </dsp:txXfrm>
    </dsp:sp>
    <dsp:sp modelId="{B7A07A2D-B6B0-492F-BC3D-BD81E646E9FC}">
      <dsp:nvSpPr>
        <dsp:cNvPr id="0" name=""/>
        <dsp:cNvSpPr/>
      </dsp:nvSpPr>
      <dsp:spPr>
        <a:xfrm>
          <a:off x="0" y="1813624"/>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61B0A-2371-4A35-80B6-19CDF832431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19FE6-691C-4E9D-8859-BF2A246AB5D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IN" sz="1900" b="1" kern="1200"/>
            <a:t>Size:</a:t>
          </a:r>
          <a:r>
            <a:rPr lang="en-IN" sz="1900" kern="1200"/>
            <a:t> Large-scale hourly pollution data collected from monitoring stations.</a:t>
          </a:r>
          <a:endParaRPr lang="en-US" sz="1900" kern="1200"/>
        </a:p>
      </dsp:txBody>
      <dsp:txXfrm>
        <a:off x="836323" y="1813624"/>
        <a:ext cx="9679276" cy="724089"/>
      </dsp:txXfrm>
    </dsp:sp>
    <dsp:sp modelId="{55F9A86F-00E9-4F20-A478-B439DA0203D2}">
      <dsp:nvSpPr>
        <dsp:cNvPr id="0" name=""/>
        <dsp:cNvSpPr/>
      </dsp:nvSpPr>
      <dsp:spPr>
        <a:xfrm>
          <a:off x="0" y="2718736"/>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E98B3-01B4-41BE-9999-F58225484F1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CAEEA-5ADC-4BE4-B6F9-2FABD5BFC937}">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IN" sz="1900" b="1" kern="1200" dirty="0"/>
            <a:t>Link:</a:t>
          </a:r>
          <a:r>
            <a:rPr lang="en-IN" sz="1900" kern="1200" dirty="0"/>
            <a:t> </a:t>
          </a:r>
          <a:r>
            <a:rPr lang="en-IN" sz="1900" u="sng" kern="1200" dirty="0">
              <a:hlinkClick xmlns:r="http://schemas.openxmlformats.org/officeDocument/2006/relationships" r:id="rId9"/>
            </a:rPr>
            <a:t>https://archive.ics.uci.edu/dataset/360/air+quality</a:t>
          </a:r>
          <a:endParaRPr lang="en-US" sz="1900" kern="1200" dirty="0"/>
        </a:p>
      </dsp:txBody>
      <dsp:txXfrm>
        <a:off x="836323" y="2718736"/>
        <a:ext cx="9679276" cy="724089"/>
      </dsp:txXfrm>
    </dsp:sp>
    <dsp:sp modelId="{CCC672E2-2C82-42FF-B08B-71EE1B3854E1}">
      <dsp:nvSpPr>
        <dsp:cNvPr id="0" name=""/>
        <dsp:cNvSpPr/>
      </dsp:nvSpPr>
      <dsp:spPr>
        <a:xfrm>
          <a:off x="0" y="3623848"/>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A526A-DFD8-4210-848E-AEFF09D7D7B1}">
      <dsp:nvSpPr>
        <dsp:cNvPr id="0" name=""/>
        <dsp:cNvSpPr/>
      </dsp:nvSpPr>
      <dsp:spPr>
        <a:xfrm>
          <a:off x="219037" y="3786768"/>
          <a:ext cx="398249" cy="39824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2D003-46FB-49D9-8E99-10B5B6AA5F99}">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IN" sz="1900" b="1" kern="1200" dirty="0"/>
            <a:t>Key Features:</a:t>
          </a:r>
          <a:r>
            <a:rPr lang="en-IN" sz="1900" kern="1200" dirty="0"/>
            <a:t> The data set has raw sensor data of different pollutants, we are filtering the data by removing the null values and Normalizing pollutant concentrations for data analysis.</a:t>
          </a:r>
          <a:endParaRPr lang="en-US" sz="1900" kern="1200" dirty="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FC4A6-2233-41AB-8127-C574819A5260}" type="datetimeFigureOut">
              <a:rPr lang="en-US" smtClean="0"/>
              <a:t>4/12/25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88229-8701-402C-9EFE-92AF1B162F60}" type="slidenum">
              <a:rPr lang="en-US" smtClean="0"/>
              <a:t>‹#›</a:t>
            </a:fld>
            <a:endParaRPr lang="en-US"/>
          </a:p>
        </p:txBody>
      </p:sp>
    </p:spTree>
    <p:extLst>
      <p:ext uri="{BB962C8B-B14F-4D97-AF65-F5344CB8AC3E}">
        <p14:creationId xmlns:p14="http://schemas.microsoft.com/office/powerpoint/2010/main" val="2044507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788229-8701-402C-9EFE-92AF1B162F60}" type="slidenum">
              <a:rPr lang="en-US" smtClean="0"/>
              <a:t>9</a:t>
            </a:fld>
            <a:endParaRPr lang="en-US"/>
          </a:p>
        </p:txBody>
      </p:sp>
    </p:spTree>
    <p:extLst>
      <p:ext uri="{BB962C8B-B14F-4D97-AF65-F5344CB8AC3E}">
        <p14:creationId xmlns:p14="http://schemas.microsoft.com/office/powerpoint/2010/main" val="419258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3929-88CC-4868-BDA1-59A64D43E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DD6DB-1BB2-4E16-B0BB-E8BA2BDF61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7AAA9F-B17D-4248-B8EB-71AC9B01BC01}"/>
              </a:ext>
            </a:extLst>
          </p:cNvPr>
          <p:cNvSpPr>
            <a:spLocks noGrp="1"/>
          </p:cNvSpPr>
          <p:nvPr>
            <p:ph type="dt" sz="half" idx="10"/>
          </p:nvPr>
        </p:nvSpPr>
        <p:spPr/>
        <p:txBody>
          <a:bodyPr/>
          <a:lstStyle/>
          <a:p>
            <a:fld id="{177D84CC-09F3-4E2A-95B7-B65ACAD094AB}" type="datetime1">
              <a:rPr lang="en-US" smtClean="0"/>
              <a:t>4/12/25</a:t>
            </a:fld>
            <a:endParaRPr lang="en-US"/>
          </a:p>
        </p:txBody>
      </p:sp>
      <p:sp>
        <p:nvSpPr>
          <p:cNvPr id="5" name="Footer Placeholder 4">
            <a:extLst>
              <a:ext uri="{FF2B5EF4-FFF2-40B4-BE49-F238E27FC236}">
                <a16:creationId xmlns:a16="http://schemas.microsoft.com/office/drawing/2014/main" id="{C71E4DB2-5340-4576-BCE1-5BA586B91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9BF86-13B9-4063-95F2-A447FD8F80F4}"/>
              </a:ext>
            </a:extLst>
          </p:cNvPr>
          <p:cNvSpPr>
            <a:spLocks noGrp="1"/>
          </p:cNvSpPr>
          <p:nvPr>
            <p:ph type="sldNum" sz="quarter" idx="12"/>
          </p:nvPr>
        </p:nvSpPr>
        <p:spPr/>
        <p:txBody>
          <a:bodyPr/>
          <a:lstStyle/>
          <a:p>
            <a:fld id="{0A5CBF63-613C-4E8E-B1A0-D710C5F27341}" type="slidenum">
              <a:rPr lang="en-US" smtClean="0"/>
              <a:t>‹#›</a:t>
            </a:fld>
            <a:endParaRPr lang="en-US"/>
          </a:p>
        </p:txBody>
      </p:sp>
    </p:spTree>
    <p:extLst>
      <p:ext uri="{BB962C8B-B14F-4D97-AF65-F5344CB8AC3E}">
        <p14:creationId xmlns:p14="http://schemas.microsoft.com/office/powerpoint/2010/main" val="1573763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DC55-17C7-4615-9218-FEA6C38F07F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086033-9AEC-4DF1-8046-55049D40CF9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C27086-09CC-4BBE-8A58-380366BA6A8D}"/>
              </a:ext>
            </a:extLst>
          </p:cNvPr>
          <p:cNvSpPr>
            <a:spLocks noGrp="1"/>
          </p:cNvSpPr>
          <p:nvPr>
            <p:ph type="dt" sz="half" idx="10"/>
          </p:nvPr>
        </p:nvSpPr>
        <p:spPr/>
        <p:txBody>
          <a:bodyPr/>
          <a:lstStyle/>
          <a:p>
            <a:fld id="{ADA7BB36-3D62-4470-A97F-B676A5EA1684}" type="datetime1">
              <a:rPr lang="en-US" smtClean="0"/>
              <a:t>4/12/25</a:t>
            </a:fld>
            <a:endParaRPr lang="en-US"/>
          </a:p>
        </p:txBody>
      </p:sp>
      <p:sp>
        <p:nvSpPr>
          <p:cNvPr id="5" name="Footer Placeholder 4">
            <a:extLst>
              <a:ext uri="{FF2B5EF4-FFF2-40B4-BE49-F238E27FC236}">
                <a16:creationId xmlns:a16="http://schemas.microsoft.com/office/drawing/2014/main" id="{11F1496C-4165-4039-BF78-B97DBB45D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23ECE-0D9F-4ACC-BE4A-8CECB4C21533}"/>
              </a:ext>
            </a:extLst>
          </p:cNvPr>
          <p:cNvSpPr>
            <a:spLocks noGrp="1"/>
          </p:cNvSpPr>
          <p:nvPr>
            <p:ph type="sldNum" sz="quarter" idx="12"/>
          </p:nvPr>
        </p:nvSpPr>
        <p:spPr/>
        <p:txBody>
          <a:bodyPr/>
          <a:lstStyle/>
          <a:p>
            <a:fld id="{0A5CBF63-613C-4E8E-B1A0-D710C5F27341}" type="slidenum">
              <a:rPr lang="en-US" smtClean="0"/>
              <a:t>‹#›</a:t>
            </a:fld>
            <a:endParaRPr lang="en-US"/>
          </a:p>
        </p:txBody>
      </p:sp>
    </p:spTree>
    <p:extLst>
      <p:ext uri="{BB962C8B-B14F-4D97-AF65-F5344CB8AC3E}">
        <p14:creationId xmlns:p14="http://schemas.microsoft.com/office/powerpoint/2010/main" val="8229205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D4B34-3710-42BD-B15F-29029DE5F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FD60566-4132-4228-A009-90DECD849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707AE5F-FB3D-4742-AE94-C679CACFF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E40B3-AC35-4E45-9A9A-E84AA48B06BB}" type="datetime1">
              <a:rPr lang="en-US" smtClean="0"/>
              <a:t>4/12/25</a:t>
            </a:fld>
            <a:endParaRPr lang="en-US"/>
          </a:p>
        </p:txBody>
      </p:sp>
      <p:sp>
        <p:nvSpPr>
          <p:cNvPr id="5" name="Footer Placeholder 4">
            <a:extLst>
              <a:ext uri="{FF2B5EF4-FFF2-40B4-BE49-F238E27FC236}">
                <a16:creationId xmlns:a16="http://schemas.microsoft.com/office/drawing/2014/main" id="{DA06C9F7-1EC6-4794-BDB8-448CC751A5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A2E5C9-B3A4-4B3E-A5F8-4D85104B0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CBF63-613C-4E8E-B1A0-D710C5F27341}" type="slidenum">
              <a:rPr lang="en-US" smtClean="0"/>
              <a:t>‹#›</a:t>
            </a:fld>
            <a:endParaRPr lang="en-US"/>
          </a:p>
        </p:txBody>
      </p:sp>
      <p:pic>
        <p:nvPicPr>
          <p:cNvPr id="7" name="Picture 6">
            <a:extLst>
              <a:ext uri="{FF2B5EF4-FFF2-40B4-BE49-F238E27FC236}">
                <a16:creationId xmlns:a16="http://schemas.microsoft.com/office/drawing/2014/main" id="{A0EF8106-F7B3-4DBF-8958-3A64985661AA}"/>
              </a:ext>
            </a:extLst>
          </p:cNvPr>
          <p:cNvPicPr>
            <a:picLocks noChangeAspect="1"/>
          </p:cNvPicPr>
          <p:nvPr userDrawn="1"/>
        </p:nvPicPr>
        <p:blipFill>
          <a:blip r:embed="rId4"/>
          <a:stretch>
            <a:fillRect/>
          </a:stretch>
        </p:blipFill>
        <p:spPr>
          <a:xfrm>
            <a:off x="10349932" y="217820"/>
            <a:ext cx="1623486" cy="749301"/>
          </a:xfrm>
          <a:prstGeom prst="rect">
            <a:avLst/>
          </a:prstGeom>
        </p:spPr>
      </p:pic>
    </p:spTree>
    <p:extLst>
      <p:ext uri="{BB962C8B-B14F-4D97-AF65-F5344CB8AC3E}">
        <p14:creationId xmlns:p14="http://schemas.microsoft.com/office/powerpoint/2010/main" val="336168443"/>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wiki.apache.org/confluence/display/Hive/Home" TargetMode="External"/><Relationship Id="rId2" Type="http://schemas.openxmlformats.org/officeDocument/2006/relationships/hyperlink" Target="https://archive.ics.uci.edu/ml/datasets/air+quality" TargetMode="External"/><Relationship Id="rId1" Type="http://schemas.openxmlformats.org/officeDocument/2006/relationships/slideLayout" Target="../slideLayouts/slideLayout2.xml"/><Relationship Id="rId4" Type="http://schemas.openxmlformats.org/officeDocument/2006/relationships/hyperlink" Target="https://aws.amazon.com/document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rchive.ics.uci.edu/dataset/360/air+qualit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8C8D-DBE3-4D7B-B00C-C31FD9BFD984}"/>
              </a:ext>
            </a:extLst>
          </p:cNvPr>
          <p:cNvSpPr>
            <a:spLocks noGrp="1"/>
          </p:cNvSpPr>
          <p:nvPr>
            <p:ph type="ctrTitle"/>
          </p:nvPr>
        </p:nvSpPr>
        <p:spPr/>
        <p:txBody>
          <a:bodyPr>
            <a:normAutofit fontScale="90000"/>
          </a:bodyPr>
          <a:lstStyle/>
          <a:p>
            <a:r>
              <a:rPr lang="en-US" altLang="zh-CN" sz="6000" dirty="0"/>
              <a:t>Group 9: </a:t>
            </a:r>
            <a:r>
              <a:rPr lang="en-US" dirty="0"/>
              <a:t>Air Quality and Pollution Analysis using Big Data Tools</a:t>
            </a:r>
          </a:p>
        </p:txBody>
      </p:sp>
      <p:sp>
        <p:nvSpPr>
          <p:cNvPr id="3" name="Subtitle 2">
            <a:extLst>
              <a:ext uri="{FF2B5EF4-FFF2-40B4-BE49-F238E27FC236}">
                <a16:creationId xmlns:a16="http://schemas.microsoft.com/office/drawing/2014/main" id="{33199F0D-D894-1749-0D94-850F05A77AD9}"/>
              </a:ext>
            </a:extLst>
          </p:cNvPr>
          <p:cNvSpPr>
            <a:spLocks noGrp="1"/>
          </p:cNvSpPr>
          <p:nvPr>
            <p:ph type="subTitle" idx="1"/>
          </p:nvPr>
        </p:nvSpPr>
        <p:spPr>
          <a:xfrm>
            <a:off x="6799384" y="4857104"/>
            <a:ext cx="4554415" cy="1655762"/>
          </a:xfrm>
        </p:spPr>
        <p:txBody>
          <a:bodyPr>
            <a:normAutofit fontScale="77500" lnSpcReduction="20000"/>
          </a:bodyPr>
          <a:lstStyle/>
          <a:p>
            <a:pPr>
              <a:buFont typeface="Arial" panose="020B0604020202020204" pitchFamily="34" charset="0"/>
              <a:buChar char="•"/>
            </a:pPr>
            <a:r>
              <a:rPr lang="en-IN" b="1" dirty="0"/>
              <a:t>Team Members</a:t>
            </a:r>
          </a:p>
          <a:p>
            <a:pPr>
              <a:buFont typeface="Arial" panose="020B0604020202020204" pitchFamily="34" charset="0"/>
              <a:buChar char="•"/>
            </a:pPr>
            <a:r>
              <a:rPr lang="en-IN" dirty="0"/>
              <a:t>R. </a:t>
            </a:r>
            <a:r>
              <a:rPr lang="en-IN" dirty="0" err="1"/>
              <a:t>Saikumarreddy</a:t>
            </a:r>
            <a:r>
              <a:rPr lang="en-IN" dirty="0"/>
              <a:t> (11690966)</a:t>
            </a:r>
          </a:p>
          <a:p>
            <a:pPr>
              <a:buFont typeface="Arial" panose="020B0604020202020204" pitchFamily="34" charset="0"/>
              <a:buChar char="•"/>
            </a:pPr>
            <a:r>
              <a:rPr lang="en-IN" dirty="0"/>
              <a:t>Mohammed </a:t>
            </a:r>
            <a:r>
              <a:rPr lang="en-IN" dirty="0" err="1"/>
              <a:t>Sifatullah</a:t>
            </a:r>
            <a:r>
              <a:rPr lang="en-IN" dirty="0"/>
              <a:t> (11754580)</a:t>
            </a:r>
          </a:p>
          <a:p>
            <a:pPr>
              <a:buFont typeface="Arial" panose="020B0604020202020204" pitchFamily="34" charset="0"/>
              <a:buChar char="•"/>
            </a:pPr>
            <a:r>
              <a:rPr lang="en-IN" dirty="0"/>
              <a:t>Krishna Chaitanya </a:t>
            </a:r>
            <a:r>
              <a:rPr lang="en-IN" dirty="0" err="1"/>
              <a:t>Kandepu</a:t>
            </a:r>
            <a:r>
              <a:rPr lang="en-IN" dirty="0"/>
              <a:t> (11785315)</a:t>
            </a:r>
          </a:p>
          <a:p>
            <a:pPr>
              <a:buFont typeface="Arial" panose="020B0604020202020204" pitchFamily="34" charset="0"/>
              <a:buChar char="•"/>
            </a:pPr>
            <a:r>
              <a:rPr lang="en-IN" dirty="0"/>
              <a:t>Karanam </a:t>
            </a:r>
            <a:r>
              <a:rPr lang="en-IN" dirty="0" err="1"/>
              <a:t>Dimpu</a:t>
            </a:r>
            <a:r>
              <a:rPr lang="en-IN" dirty="0"/>
              <a:t> </a:t>
            </a:r>
            <a:r>
              <a:rPr lang="en-IN" dirty="0" err="1"/>
              <a:t>Nithish</a:t>
            </a:r>
            <a:r>
              <a:rPr lang="en-IN" dirty="0"/>
              <a:t> (11823599)</a:t>
            </a:r>
          </a:p>
        </p:txBody>
      </p:sp>
      <p:sp>
        <p:nvSpPr>
          <p:cNvPr id="4" name="Slide Number Placeholder 3">
            <a:extLst>
              <a:ext uri="{FF2B5EF4-FFF2-40B4-BE49-F238E27FC236}">
                <a16:creationId xmlns:a16="http://schemas.microsoft.com/office/drawing/2014/main" id="{2A113273-9DA4-4FF0-9144-1C123297F9A6}"/>
              </a:ext>
            </a:extLst>
          </p:cNvPr>
          <p:cNvSpPr>
            <a:spLocks noGrp="1"/>
          </p:cNvSpPr>
          <p:nvPr>
            <p:ph type="sldNum" sz="quarter" idx="12"/>
          </p:nvPr>
        </p:nvSpPr>
        <p:spPr/>
        <p:txBody>
          <a:bodyPr/>
          <a:lstStyle/>
          <a:p>
            <a:fld id="{0A5CBF63-613C-4E8E-B1A0-D710C5F27341}" type="slidenum">
              <a:rPr lang="en-US" smtClean="0"/>
              <a:t>1</a:t>
            </a:fld>
            <a:endParaRPr lang="en-US"/>
          </a:p>
        </p:txBody>
      </p:sp>
      <p:sp>
        <p:nvSpPr>
          <p:cNvPr id="5" name="Subtitle 2">
            <a:extLst>
              <a:ext uri="{FF2B5EF4-FFF2-40B4-BE49-F238E27FC236}">
                <a16:creationId xmlns:a16="http://schemas.microsoft.com/office/drawing/2014/main" id="{E3FACACF-7282-9E8B-752B-2442A04BE49E}"/>
              </a:ext>
            </a:extLst>
          </p:cNvPr>
          <p:cNvSpPr txBox="1">
            <a:spLocks/>
          </p:cNvSpPr>
          <p:nvPr/>
        </p:nvSpPr>
        <p:spPr>
          <a:xfrm>
            <a:off x="1653540" y="348900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Computer Science and Engineering Department</a:t>
            </a:r>
          </a:p>
          <a:p>
            <a:endParaRPr lang="en-US" dirty="0"/>
          </a:p>
        </p:txBody>
      </p:sp>
    </p:spTree>
    <p:extLst>
      <p:ext uri="{BB962C8B-B14F-4D97-AF65-F5344CB8AC3E}">
        <p14:creationId xmlns:p14="http://schemas.microsoft.com/office/powerpoint/2010/main" val="35995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CD34-6AF1-9EDA-974D-F24EAFE606D4}"/>
              </a:ext>
            </a:extLst>
          </p:cNvPr>
          <p:cNvSpPr>
            <a:spLocks noGrp="1"/>
          </p:cNvSpPr>
          <p:nvPr>
            <p:ph type="title"/>
          </p:nvPr>
        </p:nvSpPr>
        <p:spPr>
          <a:xfrm>
            <a:off x="735724" y="365125"/>
            <a:ext cx="10618076" cy="1325563"/>
          </a:xfrm>
        </p:spPr>
        <p:txBody>
          <a:bodyPr/>
          <a:lstStyle/>
          <a:p>
            <a:r>
              <a:rPr lang="en-US" dirty="0"/>
              <a:t>Step02:Normalize the Data and Aggregate Data by Date </a:t>
            </a:r>
          </a:p>
        </p:txBody>
      </p:sp>
      <p:sp>
        <p:nvSpPr>
          <p:cNvPr id="4" name="Slide Number Placeholder 3">
            <a:extLst>
              <a:ext uri="{FF2B5EF4-FFF2-40B4-BE49-F238E27FC236}">
                <a16:creationId xmlns:a16="http://schemas.microsoft.com/office/drawing/2014/main" id="{74D06520-0D3C-0562-F909-D11D3ECD62C6}"/>
              </a:ext>
            </a:extLst>
          </p:cNvPr>
          <p:cNvSpPr>
            <a:spLocks noGrp="1"/>
          </p:cNvSpPr>
          <p:nvPr>
            <p:ph type="sldNum" sz="quarter" idx="12"/>
          </p:nvPr>
        </p:nvSpPr>
        <p:spPr/>
        <p:txBody>
          <a:bodyPr/>
          <a:lstStyle/>
          <a:p>
            <a:fld id="{0A5CBF63-613C-4E8E-B1A0-D710C5F27341}" type="slidenum">
              <a:rPr lang="en-US" smtClean="0"/>
              <a:t>10</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479E9610-037D-98EA-D91D-70293E7DF49C}"/>
              </a:ext>
            </a:extLst>
          </p:cNvPr>
          <p:cNvPicPr>
            <a:picLocks noGrp="1" noChangeAspect="1"/>
          </p:cNvPicPr>
          <p:nvPr>
            <p:ph idx="1"/>
          </p:nvPr>
        </p:nvPicPr>
        <p:blipFill>
          <a:blip r:embed="rId2"/>
          <a:stretch>
            <a:fillRect/>
          </a:stretch>
        </p:blipFill>
        <p:spPr>
          <a:xfrm>
            <a:off x="4996543" y="1556657"/>
            <a:ext cx="6690864" cy="4351338"/>
          </a:xfrm>
          <a:prstGeom prst="rect">
            <a:avLst/>
          </a:prstGeom>
        </p:spPr>
      </p:pic>
      <p:sp>
        <p:nvSpPr>
          <p:cNvPr id="6" name="TextBox 5">
            <a:extLst>
              <a:ext uri="{FF2B5EF4-FFF2-40B4-BE49-F238E27FC236}">
                <a16:creationId xmlns:a16="http://schemas.microsoft.com/office/drawing/2014/main" id="{ABA0B85A-8CEF-53A9-0643-BE2B062F0F82}"/>
              </a:ext>
            </a:extLst>
          </p:cNvPr>
          <p:cNvSpPr txBox="1"/>
          <p:nvPr/>
        </p:nvSpPr>
        <p:spPr>
          <a:xfrm>
            <a:off x="163286" y="1556657"/>
            <a:ext cx="4833257"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Now, normalize the data in the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air_quality_filtered</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table. Since all NULL values have been removed, the normalization will work at most Accuracy  and we are doing </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Min-Max Normalisation to the numerical columns scaling between 0 and 1 to compare different attributes with different ranges</a:t>
            </a:r>
            <a:r>
              <a:rPr lang="en-IN" sz="1800" dirty="0">
                <a:latin typeface="Times New Roman" panose="02020603050405020304" pitchFamily="18" charset="0"/>
                <a:ea typeface="Aptos" panose="020B0004020202020204" pitchFamily="34" charset="0"/>
                <a:cs typeface="Times New Roman" panose="02020603050405020304" pitchFamily="18" charset="0"/>
              </a:rPr>
              <a:t> </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the Normalized Data</a:t>
            </a:r>
            <a:r>
              <a:rPr lang="en-IN"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query aggregates air quality data by date by calculating the daily average values of the pollutants, temperature and humidity it uses the Group By to group the data and applies avg() to each numerical value. This helps in summarizing hourly data into daily trends to get the Better insights </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br>
              <a:rPr lang="en-IN"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212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E6-D1A5-73B0-8311-F0427D1443A1}"/>
              </a:ext>
            </a:extLst>
          </p:cNvPr>
          <p:cNvSpPr>
            <a:spLocks noGrp="1"/>
          </p:cNvSpPr>
          <p:nvPr>
            <p:ph type="title"/>
          </p:nvPr>
        </p:nvSpPr>
        <p:spPr>
          <a:xfrm>
            <a:off x="641130" y="365125"/>
            <a:ext cx="10712669" cy="1325563"/>
          </a:xfrm>
        </p:spPr>
        <p:txBody>
          <a:bodyPr/>
          <a:lstStyle/>
          <a:p>
            <a:r>
              <a:rPr lang="en-US" dirty="0"/>
              <a:t>Step03:Finding Days with High CO Levels and </a:t>
            </a:r>
            <a:r>
              <a:rPr lang="en-US" sz="4400" dirty="0">
                <a:effectLst/>
                <a:ea typeface="Aptos" panose="020B0004020202020204" pitchFamily="34" charset="0"/>
              </a:rPr>
              <a:t>Saving Processed Data to S3</a:t>
            </a:r>
            <a:r>
              <a:rPr lang="en-US" dirty="0"/>
              <a:t> </a:t>
            </a:r>
          </a:p>
        </p:txBody>
      </p:sp>
      <p:sp>
        <p:nvSpPr>
          <p:cNvPr id="4" name="Slide Number Placeholder 3">
            <a:extLst>
              <a:ext uri="{FF2B5EF4-FFF2-40B4-BE49-F238E27FC236}">
                <a16:creationId xmlns:a16="http://schemas.microsoft.com/office/drawing/2014/main" id="{A0C7326F-4E90-E6BD-459B-BEE2273928B1}"/>
              </a:ext>
            </a:extLst>
          </p:cNvPr>
          <p:cNvSpPr>
            <a:spLocks noGrp="1"/>
          </p:cNvSpPr>
          <p:nvPr>
            <p:ph type="sldNum" sz="quarter" idx="12"/>
          </p:nvPr>
        </p:nvSpPr>
        <p:spPr/>
        <p:txBody>
          <a:bodyPr/>
          <a:lstStyle/>
          <a:p>
            <a:fld id="{0A5CBF63-613C-4E8E-B1A0-D710C5F27341}" type="slidenum">
              <a:rPr lang="en-US" smtClean="0"/>
              <a:t>11</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33D07728-189A-5714-B1A8-FDEEC30F6FAA}"/>
              </a:ext>
            </a:extLst>
          </p:cNvPr>
          <p:cNvPicPr>
            <a:picLocks noGrp="1" noChangeAspect="1"/>
          </p:cNvPicPr>
          <p:nvPr>
            <p:ph idx="1"/>
          </p:nvPr>
        </p:nvPicPr>
        <p:blipFill>
          <a:blip r:embed="rId2"/>
          <a:stretch>
            <a:fillRect/>
          </a:stretch>
        </p:blipFill>
        <p:spPr>
          <a:xfrm>
            <a:off x="4662936" y="1690688"/>
            <a:ext cx="6690864" cy="4351338"/>
          </a:xfrm>
          <a:prstGeom prst="rect">
            <a:avLst/>
          </a:prstGeom>
        </p:spPr>
      </p:pic>
      <p:sp>
        <p:nvSpPr>
          <p:cNvPr id="6" name="TextBox 5">
            <a:extLst>
              <a:ext uri="{FF2B5EF4-FFF2-40B4-BE49-F238E27FC236}">
                <a16:creationId xmlns:a16="http://schemas.microsoft.com/office/drawing/2014/main" id="{99199C3F-431F-544A-A1E4-A65E5E522297}"/>
              </a:ext>
            </a:extLst>
          </p:cNvPr>
          <p:cNvSpPr txBox="1"/>
          <p:nvPr/>
        </p:nvSpPr>
        <p:spPr>
          <a:xfrm>
            <a:off x="391887" y="2013857"/>
            <a:ext cx="4158342" cy="45243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Finding </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carbon monoxide levels having threshold greater than 2</a:t>
            </a:r>
          </a:p>
          <a:p>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High Ozone Levels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Aptos" panose="020B0004020202020204" pitchFamily="34" charset="0"/>
                <a:cs typeface="Times New Roman" panose="02020603050405020304" pitchFamily="18" charset="0"/>
              </a:rPr>
              <a:t>finding the average ozone levels measured by avg_pt08_s5_o3 greater than 1000.</a:t>
            </a:r>
          </a:p>
          <a:p>
            <a:endParaRPr lang="en-US"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Here we are storing the processed data to the S3 bucket</a:t>
            </a:r>
          </a:p>
          <a:p>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br>
              <a:rPr lang="en-US" sz="1800" dirty="0">
                <a:effectLst/>
                <a:latin typeface="Aptos" panose="020B0004020202020204" pitchFamily="34" charset="0"/>
                <a:ea typeface="Aptos" panose="020B0004020202020204" pitchFamily="34" charset="0"/>
                <a:cs typeface="Times New Roman" panose="02020603050405020304" pitchFamily="18" charset="0"/>
              </a:rPr>
            </a:b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6585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D839-08C9-BBE8-8508-9CFA4F7E9974}"/>
              </a:ext>
            </a:extLst>
          </p:cNvPr>
          <p:cNvSpPr>
            <a:spLocks noGrp="1"/>
          </p:cNvSpPr>
          <p:nvPr>
            <p:ph type="title"/>
          </p:nvPr>
        </p:nvSpPr>
        <p:spPr>
          <a:xfrm>
            <a:off x="838200" y="365125"/>
            <a:ext cx="10515600" cy="1325563"/>
          </a:xfrm>
        </p:spPr>
        <p:txBody>
          <a:bodyPr anchor="ctr">
            <a:normAutofit/>
          </a:bodyPr>
          <a:lstStyle/>
          <a:p>
            <a:r>
              <a:rPr lang="en-US" dirty="0"/>
              <a:t>Output:</a:t>
            </a:r>
          </a:p>
        </p:txBody>
      </p:sp>
      <p:sp>
        <p:nvSpPr>
          <p:cNvPr id="6" name="TextBox 5">
            <a:extLst>
              <a:ext uri="{FF2B5EF4-FFF2-40B4-BE49-F238E27FC236}">
                <a16:creationId xmlns:a16="http://schemas.microsoft.com/office/drawing/2014/main" id="{E334733D-3D55-6F1F-E74E-9899BF4786CC}"/>
              </a:ext>
            </a:extLst>
          </p:cNvPr>
          <p:cNvSpPr txBox="1"/>
          <p:nvPr/>
        </p:nvSpPr>
        <p:spPr>
          <a:xfrm>
            <a:off x="838200" y="1825625"/>
            <a:ext cx="516255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200" kern="1200" dirty="0">
                <a:latin typeface="Times New Roman" panose="02020603050405020304" pitchFamily="18" charset="0"/>
                <a:cs typeface="Times New Roman" panose="02020603050405020304" pitchFamily="18" charset="0"/>
              </a:rPr>
              <a:t>The air quality dataset was </a:t>
            </a:r>
            <a:r>
              <a:rPr lang="en-US" sz="2200" b="1" kern="1200" dirty="0">
                <a:latin typeface="Times New Roman" panose="02020603050405020304" pitchFamily="18" charset="0"/>
                <a:cs typeface="Times New Roman" panose="02020603050405020304" pitchFamily="18" charset="0"/>
              </a:rPr>
              <a:t>cleaned and filtered</a:t>
            </a:r>
            <a:r>
              <a:rPr lang="en-US" sz="2200" kern="1200" dirty="0">
                <a:latin typeface="Times New Roman" panose="02020603050405020304" pitchFamily="18" charset="0"/>
                <a:cs typeface="Times New Roman" panose="02020603050405020304" pitchFamily="18" charset="0"/>
              </a:rPr>
              <a:t> using Apache Hive on AWS.</a:t>
            </a:r>
          </a:p>
          <a:p>
            <a:pPr marL="228600" indent="-228600">
              <a:lnSpc>
                <a:spcPct val="90000"/>
              </a:lnSpc>
              <a:spcBef>
                <a:spcPts val="1000"/>
              </a:spcBef>
              <a:buFont typeface="Arial" panose="020B0604020202020204" pitchFamily="34" charset="0"/>
              <a:buChar char="•"/>
            </a:pPr>
            <a:r>
              <a:rPr lang="en-US" sz="2200" kern="1200" dirty="0">
                <a:latin typeface="Times New Roman" panose="02020603050405020304" pitchFamily="18" charset="0"/>
                <a:cs typeface="Times New Roman" panose="02020603050405020304" pitchFamily="18" charset="0"/>
              </a:rPr>
              <a:t>The output was saved in the </a:t>
            </a:r>
            <a:r>
              <a:rPr lang="en-US" sz="2200" b="1" kern="1200" dirty="0">
                <a:latin typeface="Times New Roman" panose="02020603050405020304" pitchFamily="18" charset="0"/>
                <a:cs typeface="Times New Roman" panose="02020603050405020304" pitchFamily="18" charset="0"/>
              </a:rPr>
              <a:t>S3 bucket</a:t>
            </a:r>
            <a:r>
              <a:rPr lang="en-US" sz="2200" kern="1200" dirty="0">
                <a:latin typeface="Times New Roman" panose="02020603050405020304" pitchFamily="18" charset="0"/>
                <a:cs typeface="Times New Roman" panose="02020603050405020304" pitchFamily="18" charset="0"/>
              </a:rPr>
              <a:t> under the path:</a:t>
            </a:r>
            <a:br>
              <a:rPr lang="en-US" sz="2200" kern="1200" dirty="0">
                <a:latin typeface="Times New Roman" panose="02020603050405020304" pitchFamily="18" charset="0"/>
                <a:cs typeface="Times New Roman" panose="02020603050405020304" pitchFamily="18" charset="0"/>
              </a:rPr>
            </a:br>
            <a:r>
              <a:rPr lang="en-US" sz="2200" kern="1200" dirty="0">
                <a:latin typeface="Times New Roman" panose="02020603050405020304" pitchFamily="18" charset="0"/>
                <a:cs typeface="Times New Roman" panose="02020603050405020304" pitchFamily="18" charset="0"/>
              </a:rPr>
              <a:t>group09hive/output/</a:t>
            </a:r>
            <a:r>
              <a:rPr lang="en-US" sz="2200" kern="1200" dirty="0" err="1">
                <a:latin typeface="Times New Roman" panose="02020603050405020304" pitchFamily="18" charset="0"/>
                <a:cs typeface="Times New Roman" panose="02020603050405020304" pitchFamily="18" charset="0"/>
              </a:rPr>
              <a:t>air_quality_filtered</a:t>
            </a:r>
            <a:r>
              <a:rPr lang="en-US" sz="2200" kern="1200" dirty="0">
                <a:latin typeface="Times New Roman" panose="02020603050405020304" pitchFamily="18" charset="0"/>
                <a:cs typeface="Times New Roman" panose="02020603050405020304" pitchFamily="18" charset="0"/>
              </a:rPr>
              <a:t>/</a:t>
            </a:r>
          </a:p>
          <a:p>
            <a:pPr marL="228600" indent="-228600">
              <a:lnSpc>
                <a:spcPct val="90000"/>
              </a:lnSpc>
              <a:spcBef>
                <a:spcPts val="1000"/>
              </a:spcBef>
              <a:buFont typeface="Arial" panose="020B0604020202020204" pitchFamily="34" charset="0"/>
              <a:buChar char="•"/>
            </a:pPr>
            <a:r>
              <a:rPr lang="en-US" sz="2200" kern="1200" dirty="0">
                <a:latin typeface="Times New Roman" panose="02020603050405020304" pitchFamily="18" charset="0"/>
                <a:cs typeface="Times New Roman" panose="02020603050405020304" pitchFamily="18" charset="0"/>
              </a:rPr>
              <a:t>The presence of the _SUCCESS file confirms successful execution.</a:t>
            </a:r>
          </a:p>
          <a:p>
            <a:pPr marL="228600" indent="-228600">
              <a:lnSpc>
                <a:spcPct val="90000"/>
              </a:lnSpc>
              <a:spcBef>
                <a:spcPts val="1000"/>
              </a:spcBef>
              <a:buFont typeface="Arial" panose="020B0604020202020204" pitchFamily="34" charset="0"/>
              <a:buChar char="•"/>
            </a:pPr>
            <a:r>
              <a:rPr lang="en-US" sz="2200" kern="1200" dirty="0">
                <a:latin typeface="Times New Roman" panose="02020603050405020304" pitchFamily="18" charset="0"/>
                <a:cs typeface="Times New Roman" panose="02020603050405020304" pitchFamily="18" charset="0"/>
              </a:rPr>
              <a:t>The .csv-like output file contains the </a:t>
            </a:r>
            <a:r>
              <a:rPr lang="en-US" sz="2200" b="1" kern="1200" dirty="0">
                <a:latin typeface="Times New Roman" panose="02020603050405020304" pitchFamily="18" charset="0"/>
                <a:cs typeface="Times New Roman" panose="02020603050405020304" pitchFamily="18" charset="0"/>
              </a:rPr>
              <a:t>preprocessed dataset</a:t>
            </a:r>
            <a:r>
              <a:rPr lang="en-US" sz="2200" kern="1200" dirty="0">
                <a:latin typeface="Times New Roman" panose="02020603050405020304" pitchFamily="18" charset="0"/>
                <a:cs typeface="Times New Roman" panose="02020603050405020304" pitchFamily="18" charset="0"/>
              </a:rPr>
              <a:t>, ready for ML training in </a:t>
            </a:r>
            <a:r>
              <a:rPr lang="en-US" sz="2200" kern="1200" dirty="0" err="1">
                <a:latin typeface="Times New Roman" panose="02020603050405020304" pitchFamily="18" charset="0"/>
                <a:cs typeface="Times New Roman" panose="02020603050405020304" pitchFamily="18" charset="0"/>
              </a:rPr>
              <a:t>SageMaker</a:t>
            </a:r>
            <a:r>
              <a:rPr lang="en-US" sz="2200" kern="1200" dirty="0">
                <a:latin typeface="Times New Roman" panose="02020603050405020304" pitchFamily="18" charset="0"/>
                <a:cs typeface="Times New Roman" panose="02020603050405020304" pitchFamily="18" charset="0"/>
              </a:rPr>
              <a:t>.</a:t>
            </a:r>
          </a:p>
          <a:p>
            <a:pPr marL="228600" indent="-228600">
              <a:lnSpc>
                <a:spcPct val="90000"/>
              </a:lnSpc>
              <a:spcBef>
                <a:spcPts val="1000"/>
              </a:spcBef>
              <a:buFont typeface="Arial" panose="020B0604020202020204" pitchFamily="34" charset="0"/>
              <a:buChar char="•"/>
            </a:pPr>
            <a:endParaRPr lang="en-US" sz="2200" kern="1200" dirty="0"/>
          </a:p>
        </p:txBody>
      </p:sp>
      <p:sp>
        <p:nvSpPr>
          <p:cNvPr id="4" name="Slide Number Placeholder 3">
            <a:extLst>
              <a:ext uri="{FF2B5EF4-FFF2-40B4-BE49-F238E27FC236}">
                <a16:creationId xmlns:a16="http://schemas.microsoft.com/office/drawing/2014/main" id="{3EDEDB06-9F0C-49A5-C4A2-9314AAC30E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A5CBF63-613C-4E8E-B1A0-D710C5F27341}" type="slidenum">
              <a:rPr lang="en-US" smtClean="0"/>
              <a:pPr>
                <a:spcAft>
                  <a:spcPts val="600"/>
                </a:spcAft>
              </a:pPr>
              <a:t>12</a:t>
            </a:fld>
            <a:endParaRPr lang="en-US"/>
          </a:p>
        </p:txBody>
      </p:sp>
      <p:pic>
        <p:nvPicPr>
          <p:cNvPr id="5" name="Content Placeholder 4" descr="A screenshot of a computer&#10;&#10;Description automatically generated">
            <a:extLst>
              <a:ext uri="{FF2B5EF4-FFF2-40B4-BE49-F238E27FC236}">
                <a16:creationId xmlns:a16="http://schemas.microsoft.com/office/drawing/2014/main" id="{8111D8EB-2910-C3D5-53D2-06420B663915}"/>
              </a:ext>
            </a:extLst>
          </p:cNvPr>
          <p:cNvPicPr>
            <a:picLocks noGrp="1" noChangeAspect="1"/>
          </p:cNvPicPr>
          <p:nvPr>
            <p:ph idx="1"/>
          </p:nvPr>
        </p:nvPicPr>
        <p:blipFill>
          <a:blip r:embed="rId2"/>
          <a:stretch>
            <a:fillRect/>
          </a:stretch>
        </p:blipFill>
        <p:spPr>
          <a:xfrm>
            <a:off x="6191250" y="2323465"/>
            <a:ext cx="5162550" cy="3355657"/>
          </a:xfrm>
          <a:prstGeom prst="rect">
            <a:avLst/>
          </a:prstGeom>
          <a:noFill/>
        </p:spPr>
      </p:pic>
    </p:spTree>
    <p:extLst>
      <p:ext uri="{BB962C8B-B14F-4D97-AF65-F5344CB8AC3E}">
        <p14:creationId xmlns:p14="http://schemas.microsoft.com/office/powerpoint/2010/main" val="404061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7F7A-493F-0373-8762-0D3959C34001}"/>
              </a:ext>
            </a:extLst>
          </p:cNvPr>
          <p:cNvSpPr>
            <a:spLocks noGrp="1"/>
          </p:cNvSpPr>
          <p:nvPr>
            <p:ph type="title"/>
          </p:nvPr>
        </p:nvSpPr>
        <p:spPr/>
        <p:txBody>
          <a:bodyPr/>
          <a:lstStyle/>
          <a:p>
            <a:r>
              <a:rPr lang="en-US" sz="4000" b="1" dirty="0"/>
              <a:t>Project-2:</a:t>
            </a:r>
            <a:r>
              <a:rPr lang="en-GB" sz="4000" b="1" i="0" u="none" strike="noStrike" dirty="0">
                <a:solidFill>
                  <a:srgbClr val="000000"/>
                </a:solidFill>
                <a:effectLst/>
                <a:latin typeface="Times New Roman" panose="02020603050405020304" pitchFamily="18" charset="0"/>
                <a:cs typeface="Times New Roman" panose="02020603050405020304" pitchFamily="18" charset="0"/>
              </a:rPr>
              <a:t> ML Model Training &amp; Visualization with </a:t>
            </a:r>
            <a:r>
              <a:rPr lang="en-GB" sz="4000" b="1" i="0" u="none" strike="noStrike" dirty="0" err="1">
                <a:solidFill>
                  <a:srgbClr val="000000"/>
                </a:solidFill>
                <a:effectLst/>
                <a:latin typeface="Times New Roman" panose="02020603050405020304" pitchFamily="18" charset="0"/>
                <a:cs typeface="Times New Roman" panose="02020603050405020304" pitchFamily="18" charset="0"/>
              </a:rPr>
              <a:t>SageMaker</a:t>
            </a:r>
            <a:r>
              <a:rPr lang="en-US" sz="4000" b="1" dirty="0"/>
              <a:t> </a:t>
            </a:r>
          </a:p>
        </p:txBody>
      </p:sp>
      <p:pic>
        <p:nvPicPr>
          <p:cNvPr id="5" name="Content Placeholder 4">
            <a:extLst>
              <a:ext uri="{FF2B5EF4-FFF2-40B4-BE49-F238E27FC236}">
                <a16:creationId xmlns:a16="http://schemas.microsoft.com/office/drawing/2014/main" id="{352BB0A6-31F6-74B3-7356-517E13D2F7B1}"/>
              </a:ext>
            </a:extLst>
          </p:cNvPr>
          <p:cNvPicPr>
            <a:picLocks noGrp="1" noChangeAspect="1"/>
          </p:cNvPicPr>
          <p:nvPr>
            <p:ph idx="1"/>
          </p:nvPr>
        </p:nvPicPr>
        <p:blipFill>
          <a:blip r:embed="rId2"/>
          <a:stretch>
            <a:fillRect/>
          </a:stretch>
        </p:blipFill>
        <p:spPr>
          <a:xfrm>
            <a:off x="6001407" y="1804604"/>
            <a:ext cx="5959597" cy="4351338"/>
          </a:xfrm>
          <a:prstGeom prst="rect">
            <a:avLst/>
          </a:prstGeom>
        </p:spPr>
      </p:pic>
      <p:sp>
        <p:nvSpPr>
          <p:cNvPr id="4" name="Slide Number Placeholder 3">
            <a:extLst>
              <a:ext uri="{FF2B5EF4-FFF2-40B4-BE49-F238E27FC236}">
                <a16:creationId xmlns:a16="http://schemas.microsoft.com/office/drawing/2014/main" id="{98B1748B-533D-8226-92FA-B3AE603B0CC1}"/>
              </a:ext>
            </a:extLst>
          </p:cNvPr>
          <p:cNvSpPr>
            <a:spLocks noGrp="1"/>
          </p:cNvSpPr>
          <p:nvPr>
            <p:ph type="sldNum" sz="quarter" idx="12"/>
          </p:nvPr>
        </p:nvSpPr>
        <p:spPr/>
        <p:txBody>
          <a:bodyPr/>
          <a:lstStyle/>
          <a:p>
            <a:fld id="{0A5CBF63-613C-4E8E-B1A0-D710C5F27341}" type="slidenum">
              <a:rPr lang="en-US" smtClean="0"/>
              <a:t>13</a:t>
            </a:fld>
            <a:endParaRPr lang="en-US"/>
          </a:p>
        </p:txBody>
      </p:sp>
      <p:sp>
        <p:nvSpPr>
          <p:cNvPr id="6" name="TextBox 5">
            <a:extLst>
              <a:ext uri="{FF2B5EF4-FFF2-40B4-BE49-F238E27FC236}">
                <a16:creationId xmlns:a16="http://schemas.microsoft.com/office/drawing/2014/main" id="{E8FEDD0C-B712-BBAD-12EB-C223B5F47A15}"/>
              </a:ext>
            </a:extLst>
          </p:cNvPr>
          <p:cNvSpPr txBox="1"/>
          <p:nvPr/>
        </p:nvSpPr>
        <p:spPr>
          <a:xfrm>
            <a:off x="704192" y="1804604"/>
            <a:ext cx="5097518" cy="3108543"/>
          </a:xfrm>
          <a:prstGeom prst="rect">
            <a:avLst/>
          </a:prstGeom>
          <a:noFill/>
        </p:spPr>
        <p:txBody>
          <a:bodyPr wrap="square" rtlCol="0">
            <a:spAutoFit/>
          </a:bodyPr>
          <a:lstStyle/>
          <a:p>
            <a:pPr marL="285750" indent="-285750">
              <a:buFont typeface="Arial" panose="020B0604020202020204" pitchFamily="34" charset="0"/>
              <a:buChar char="•"/>
            </a:pPr>
            <a:r>
              <a:rPr lang="en-GB" b="1" i="0" u="none" strike="noStrike" dirty="0">
                <a:solidFill>
                  <a:srgbClr val="000000"/>
                </a:solidFill>
                <a:effectLst/>
                <a:latin typeface="Times New Roman" panose="02020603050405020304" pitchFamily="18" charset="0"/>
                <a:cs typeface="Times New Roman" panose="02020603050405020304" pitchFamily="18" charset="0"/>
              </a:rPr>
              <a:t>S3 Bucket Setup for ML Model:-</a:t>
            </a:r>
          </a:p>
          <a:p>
            <a:endParaRPr lang="en-GB" b="1"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i="0" u="none" strike="noStrike" dirty="0">
                <a:solidFill>
                  <a:srgbClr val="000000"/>
                </a:solidFill>
                <a:effectLst/>
                <a:latin typeface="Times New Roman" panose="02020603050405020304" pitchFamily="18" charset="0"/>
                <a:cs typeface="Times New Roman" panose="02020603050405020304" pitchFamily="18" charset="0"/>
              </a:rPr>
              <a:t>Created a new S3 bucket named finalprojectbigdata2 for storing the </a:t>
            </a:r>
            <a:r>
              <a:rPr lang="en-GB" sz="1600" i="0" u="none" strike="noStrike" dirty="0" err="1">
                <a:solidFill>
                  <a:srgbClr val="000000"/>
                </a:solidFill>
                <a:effectLst/>
                <a:latin typeface="Times New Roman" panose="02020603050405020304" pitchFamily="18" charset="0"/>
                <a:cs typeface="Times New Roman" panose="02020603050405020304" pitchFamily="18" charset="0"/>
              </a:rPr>
              <a:t>preprocessed</a:t>
            </a:r>
            <a:r>
              <a:rPr lang="en-GB" sz="1600" i="0" u="none" strike="noStrike" dirty="0">
                <a:solidFill>
                  <a:srgbClr val="000000"/>
                </a:solidFill>
                <a:effectLst/>
                <a:latin typeface="Times New Roman" panose="02020603050405020304" pitchFamily="18" charset="0"/>
                <a:cs typeface="Times New Roman" panose="02020603050405020304" pitchFamily="18" charset="0"/>
              </a:rPr>
              <a:t> data.</a:t>
            </a:r>
          </a:p>
          <a:p>
            <a:endParaRPr lang="en-GB" sz="160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i="0" u="none" strike="noStrike" dirty="0">
                <a:solidFill>
                  <a:srgbClr val="000000"/>
                </a:solidFill>
                <a:effectLst/>
                <a:latin typeface="Times New Roman" panose="02020603050405020304" pitchFamily="18" charset="0"/>
                <a:cs typeface="Times New Roman" panose="02020603050405020304" pitchFamily="18" charset="0"/>
              </a:rPr>
              <a:t>Uploaded filtered and </a:t>
            </a:r>
            <a:r>
              <a:rPr lang="en-GB" sz="1600" i="0" u="none" strike="noStrike" dirty="0" err="1">
                <a:solidFill>
                  <a:srgbClr val="000000"/>
                </a:solidFill>
                <a:effectLst/>
                <a:latin typeface="Times New Roman" panose="02020603050405020304" pitchFamily="18" charset="0"/>
                <a:cs typeface="Times New Roman" panose="02020603050405020304" pitchFamily="18" charset="0"/>
              </a:rPr>
              <a:t>labeled</a:t>
            </a:r>
            <a:r>
              <a:rPr lang="en-GB" sz="1600" i="0" u="none" strike="noStrike" dirty="0">
                <a:solidFill>
                  <a:srgbClr val="000000"/>
                </a:solidFill>
                <a:effectLst/>
                <a:latin typeface="Times New Roman" panose="02020603050405020304" pitchFamily="18" charset="0"/>
                <a:cs typeface="Times New Roman" panose="02020603050405020304" pitchFamily="18" charset="0"/>
              </a:rPr>
              <a:t> CSV file: </a:t>
            </a:r>
            <a:r>
              <a:rPr lang="en-GB" sz="1600" i="0" u="none" strike="noStrike" dirty="0" err="1">
                <a:solidFill>
                  <a:srgbClr val="000000"/>
                </a:solidFill>
                <a:effectLst/>
                <a:latin typeface="Times New Roman" panose="02020603050405020304" pitchFamily="18" charset="0"/>
                <a:cs typeface="Times New Roman" panose="02020603050405020304" pitchFamily="18" charset="0"/>
              </a:rPr>
              <a:t>air_quality_filtered_labeled.csv</a:t>
            </a:r>
            <a:r>
              <a:rPr lang="en-GB" sz="1600" i="0" u="none" strike="noStrike" dirty="0">
                <a:solidFill>
                  <a:srgbClr val="000000"/>
                </a:solidFill>
                <a:effectLst/>
                <a:latin typeface="Times New Roman" panose="02020603050405020304" pitchFamily="18" charset="0"/>
                <a:cs typeface="Times New Roman" panose="02020603050405020304" pitchFamily="18" charset="0"/>
              </a:rPr>
              <a:t>, to be utilized during training of the ML model.</a:t>
            </a:r>
          </a:p>
          <a:p>
            <a:endParaRPr lang="en-GB" sz="160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i="0" u="none" strike="noStrike" dirty="0">
                <a:solidFill>
                  <a:srgbClr val="000000"/>
                </a:solidFill>
                <a:effectLst/>
                <a:latin typeface="Times New Roman" panose="02020603050405020304" pitchFamily="18" charset="0"/>
                <a:cs typeface="Times New Roman" panose="02020603050405020304" pitchFamily="18" charset="0"/>
              </a:rPr>
              <a:t>The bucket is utilized as a data source for </a:t>
            </a:r>
            <a:r>
              <a:rPr lang="en-GB" sz="1600" i="0" u="none" strike="noStrike" dirty="0" err="1">
                <a:solidFill>
                  <a:srgbClr val="000000"/>
                </a:solidFill>
                <a:effectLst/>
                <a:latin typeface="Times New Roman" panose="02020603050405020304" pitchFamily="18" charset="0"/>
                <a:cs typeface="Times New Roman" panose="02020603050405020304" pitchFamily="18" charset="0"/>
              </a:rPr>
              <a:t>SageMaker</a:t>
            </a:r>
            <a:r>
              <a:rPr lang="en-GB" sz="1600" i="0" u="none" strike="noStrike" dirty="0">
                <a:solidFill>
                  <a:srgbClr val="000000"/>
                </a:solidFill>
                <a:effectLst/>
                <a:latin typeface="Times New Roman" panose="02020603050405020304" pitchFamily="18" charset="0"/>
                <a:cs typeface="Times New Roman" panose="02020603050405020304" pitchFamily="18" charset="0"/>
              </a:rPr>
              <a:t> Studio, an end-to-end machine learning workflow in the cloud.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01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EF26-92C8-F2BB-518B-F578E757C68D}"/>
              </a:ext>
            </a:extLst>
          </p:cNvPr>
          <p:cNvSpPr>
            <a:spLocks noGrp="1"/>
          </p:cNvSpPr>
          <p:nvPr>
            <p:ph type="title"/>
          </p:nvPr>
        </p:nvSpPr>
        <p:spPr>
          <a:xfrm>
            <a:off x="987972" y="365126"/>
            <a:ext cx="10365827" cy="833054"/>
          </a:xfrm>
        </p:spPr>
        <p:txBody>
          <a:bodyPr>
            <a:normAutofit/>
          </a:bodyPr>
          <a:lstStyle/>
          <a:p>
            <a:r>
              <a:rPr lang="en-GB" sz="3600" b="1" i="0" u="none" strike="noStrike">
                <a:solidFill>
                  <a:srgbClr val="000000"/>
                </a:solidFill>
                <a:effectLst/>
              </a:rPr>
              <a:t>Loading the Preprocessed Dataset from S3:</a:t>
            </a:r>
            <a:endParaRPr lang="en-US" sz="3600" b="1" dirty="0"/>
          </a:p>
        </p:txBody>
      </p:sp>
      <p:sp>
        <p:nvSpPr>
          <p:cNvPr id="4" name="Slide Number Placeholder 3">
            <a:extLst>
              <a:ext uri="{FF2B5EF4-FFF2-40B4-BE49-F238E27FC236}">
                <a16:creationId xmlns:a16="http://schemas.microsoft.com/office/drawing/2014/main" id="{2785606A-269A-D021-3CF4-58B3444E100C}"/>
              </a:ext>
            </a:extLst>
          </p:cNvPr>
          <p:cNvSpPr>
            <a:spLocks noGrp="1"/>
          </p:cNvSpPr>
          <p:nvPr>
            <p:ph type="sldNum" sz="quarter" idx="12"/>
          </p:nvPr>
        </p:nvSpPr>
        <p:spPr/>
        <p:txBody>
          <a:bodyPr/>
          <a:lstStyle/>
          <a:p>
            <a:fld id="{0A5CBF63-613C-4E8E-B1A0-D710C5F27341}" type="slidenum">
              <a:rPr lang="en-US" smtClean="0"/>
              <a:t>14</a:t>
            </a:fld>
            <a:endParaRPr lang="en-US"/>
          </a:p>
        </p:txBody>
      </p:sp>
      <p:pic>
        <p:nvPicPr>
          <p:cNvPr id="8" name="Content Placeholder 7">
            <a:extLst>
              <a:ext uri="{FF2B5EF4-FFF2-40B4-BE49-F238E27FC236}">
                <a16:creationId xmlns:a16="http://schemas.microsoft.com/office/drawing/2014/main" id="{B1D971FC-764E-8035-FB3D-908346B7645F}"/>
              </a:ext>
            </a:extLst>
          </p:cNvPr>
          <p:cNvPicPr>
            <a:picLocks noGrp="1" noChangeAspect="1"/>
          </p:cNvPicPr>
          <p:nvPr>
            <p:ph idx="1"/>
          </p:nvPr>
        </p:nvPicPr>
        <p:blipFill>
          <a:blip r:embed="rId2"/>
          <a:stretch>
            <a:fillRect/>
          </a:stretch>
        </p:blipFill>
        <p:spPr>
          <a:xfrm>
            <a:off x="5433847" y="1198563"/>
            <a:ext cx="6547945" cy="4978400"/>
          </a:xfrm>
          <a:prstGeom prst="rect">
            <a:avLst/>
          </a:prstGeom>
        </p:spPr>
      </p:pic>
      <p:sp>
        <p:nvSpPr>
          <p:cNvPr id="9" name="TextBox 8">
            <a:extLst>
              <a:ext uri="{FF2B5EF4-FFF2-40B4-BE49-F238E27FC236}">
                <a16:creationId xmlns:a16="http://schemas.microsoft.com/office/drawing/2014/main" id="{9FC51C58-1EFA-58EB-8B77-E2A4148925E9}"/>
              </a:ext>
            </a:extLst>
          </p:cNvPr>
          <p:cNvSpPr txBox="1"/>
          <p:nvPr/>
        </p:nvSpPr>
        <p:spPr>
          <a:xfrm>
            <a:off x="704193" y="1450428"/>
            <a:ext cx="4382814"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a:t>
            </a:r>
            <a:r>
              <a:rPr lang="en-GB" dirty="0" err="1">
                <a:latin typeface="Times New Roman" panose="02020603050405020304" pitchFamily="18" charset="0"/>
                <a:cs typeface="Times New Roman" panose="02020603050405020304" pitchFamily="18" charset="0"/>
              </a:rPr>
              <a:t>preprocessed</a:t>
            </a:r>
            <a:r>
              <a:rPr lang="en-GB" dirty="0">
                <a:latin typeface="Times New Roman" panose="02020603050405020304" pitchFamily="18" charset="0"/>
                <a:cs typeface="Times New Roman" panose="02020603050405020304" pitchFamily="18" charset="0"/>
              </a:rPr>
              <a:t> air quality dataset was stored in in </a:t>
            </a:r>
            <a:r>
              <a:rPr lang="en-GB" b="1" dirty="0">
                <a:latin typeface="Times New Roman" panose="02020603050405020304" pitchFamily="18" charset="0"/>
                <a:cs typeface="Times New Roman" panose="02020603050405020304" pitchFamily="18" charset="0"/>
              </a:rPr>
              <a:t>Amazon S3</a:t>
            </a:r>
            <a:r>
              <a:rPr lang="en-GB" dirty="0">
                <a:latin typeface="Times New Roman" panose="02020603050405020304" pitchFamily="18" charset="0"/>
                <a:cs typeface="Times New Roman" panose="02020603050405020304" pitchFamily="18" charset="0"/>
              </a:rPr>
              <a:t> as </a:t>
            </a:r>
            <a:r>
              <a:rPr lang="en-GB" dirty="0" err="1">
                <a:latin typeface="Times New Roman" panose="02020603050405020304" pitchFamily="18" charset="0"/>
                <a:cs typeface="Times New Roman" panose="02020603050405020304" pitchFamily="18" charset="0"/>
              </a:rPr>
              <a:t>air_quality_filtered_labeled.csv</a:t>
            </a:r>
            <a:r>
              <a:rPr lang="en-GB"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 </a:t>
            </a:r>
            <a:r>
              <a:rPr lang="en-GB" b="1" dirty="0" err="1">
                <a:latin typeface="Times New Roman" panose="02020603050405020304" pitchFamily="18" charset="0"/>
                <a:cs typeface="Times New Roman" panose="02020603050405020304" pitchFamily="18" charset="0"/>
              </a:rPr>
              <a:t>SageMaker</a:t>
            </a:r>
            <a:r>
              <a:rPr lang="en-GB" b="1" dirty="0">
                <a:latin typeface="Times New Roman" panose="02020603050405020304" pitchFamily="18" charset="0"/>
                <a:cs typeface="Times New Roman" panose="02020603050405020304" pitchFamily="18" charset="0"/>
              </a:rPr>
              <a:t> Studio</a:t>
            </a:r>
            <a:r>
              <a:rPr lang="en-GB" dirty="0">
                <a:latin typeface="Times New Roman" panose="02020603050405020304" pitchFamily="18" charset="0"/>
                <a:cs typeface="Times New Roman" panose="02020603050405020304" pitchFamily="18" charset="0"/>
              </a:rPr>
              <a:t>, we used </a:t>
            </a:r>
            <a:r>
              <a:rPr lang="en-GB" b="1" dirty="0">
                <a:latin typeface="Times New Roman" panose="02020603050405020304" pitchFamily="18" charset="0"/>
                <a:cs typeface="Times New Roman" panose="02020603050405020304" pitchFamily="18" charset="0"/>
              </a:rPr>
              <a:t>Pandas</a:t>
            </a:r>
            <a:r>
              <a:rPr lang="en-GB" dirty="0">
                <a:latin typeface="Times New Roman" panose="02020603050405020304" pitchFamily="18" charset="0"/>
                <a:cs typeface="Times New Roman" panose="02020603050405020304" pitchFamily="18" charset="0"/>
              </a:rPr>
              <a:t> to load the CSV file directly from the S3 bucket using its path.</a:t>
            </a:r>
          </a:p>
          <a:p>
            <a:pPr>
              <a:buNone/>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data contains various features like </a:t>
            </a:r>
            <a:r>
              <a:rPr lang="en-GB" b="1" dirty="0">
                <a:latin typeface="Times New Roman" panose="02020603050405020304" pitchFamily="18" charset="0"/>
                <a:cs typeface="Times New Roman" panose="02020603050405020304" pitchFamily="18" charset="0"/>
              </a:rPr>
              <a:t>CO, NOx, NO2, Benzene (C6H6), Temperature (T)</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Relative Humidity (RH)</a:t>
            </a:r>
            <a:r>
              <a:rPr lang="en-GB" dirty="0">
                <a:latin typeface="Times New Roman" panose="02020603050405020304" pitchFamily="18" charset="0"/>
                <a:cs typeface="Times New Roman" panose="02020603050405020304" pitchFamily="18" charset="0"/>
              </a:rPr>
              <a:t>, which are used for training the ML model.</a:t>
            </a:r>
          </a:p>
        </p:txBody>
      </p:sp>
    </p:spTree>
    <p:extLst>
      <p:ext uri="{BB962C8B-B14F-4D97-AF65-F5344CB8AC3E}">
        <p14:creationId xmlns:p14="http://schemas.microsoft.com/office/powerpoint/2010/main" val="102257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9325-981E-16C4-19D2-92B9460E366B}"/>
              </a:ext>
            </a:extLst>
          </p:cNvPr>
          <p:cNvSpPr>
            <a:spLocks noGrp="1"/>
          </p:cNvSpPr>
          <p:nvPr>
            <p:ph type="title"/>
          </p:nvPr>
        </p:nvSpPr>
        <p:spPr>
          <a:xfrm>
            <a:off x="838200" y="136525"/>
            <a:ext cx="10515600" cy="1072165"/>
          </a:xfrm>
        </p:spPr>
        <p:txBody>
          <a:bodyPr/>
          <a:lstStyle/>
          <a:p>
            <a:r>
              <a:rPr lang="en-GB" b="1" i="0" u="none" strike="noStrike" dirty="0">
                <a:solidFill>
                  <a:srgbClr val="000000"/>
                </a:solidFill>
                <a:effectLst/>
              </a:rPr>
              <a:t>ML Model Visualization Workflow:</a:t>
            </a:r>
            <a:endParaRPr lang="en-US" dirty="0"/>
          </a:p>
        </p:txBody>
      </p:sp>
      <p:pic>
        <p:nvPicPr>
          <p:cNvPr id="5" name="Content Placeholder 4">
            <a:extLst>
              <a:ext uri="{FF2B5EF4-FFF2-40B4-BE49-F238E27FC236}">
                <a16:creationId xmlns:a16="http://schemas.microsoft.com/office/drawing/2014/main" id="{977EA096-13E4-8B95-4036-A5A2CFA59EC0}"/>
              </a:ext>
            </a:extLst>
          </p:cNvPr>
          <p:cNvPicPr>
            <a:picLocks noGrp="1" noChangeAspect="1"/>
          </p:cNvPicPr>
          <p:nvPr>
            <p:ph idx="1"/>
          </p:nvPr>
        </p:nvPicPr>
        <p:blipFill>
          <a:blip r:embed="rId2"/>
          <a:stretch>
            <a:fillRect/>
          </a:stretch>
        </p:blipFill>
        <p:spPr>
          <a:xfrm>
            <a:off x="5315604" y="1742253"/>
            <a:ext cx="6369502" cy="4136196"/>
          </a:xfrm>
        </p:spPr>
      </p:pic>
      <p:sp>
        <p:nvSpPr>
          <p:cNvPr id="4" name="Slide Number Placeholder 3">
            <a:extLst>
              <a:ext uri="{FF2B5EF4-FFF2-40B4-BE49-F238E27FC236}">
                <a16:creationId xmlns:a16="http://schemas.microsoft.com/office/drawing/2014/main" id="{72CC5290-7C70-2093-7346-F62F3EA80715}"/>
              </a:ext>
            </a:extLst>
          </p:cNvPr>
          <p:cNvSpPr>
            <a:spLocks noGrp="1"/>
          </p:cNvSpPr>
          <p:nvPr>
            <p:ph type="sldNum" sz="quarter" idx="12"/>
          </p:nvPr>
        </p:nvSpPr>
        <p:spPr/>
        <p:txBody>
          <a:bodyPr/>
          <a:lstStyle/>
          <a:p>
            <a:fld id="{0A5CBF63-613C-4E8E-B1A0-D710C5F27341}" type="slidenum">
              <a:rPr lang="en-US" smtClean="0"/>
              <a:t>15</a:t>
            </a:fld>
            <a:endParaRPr lang="en-US"/>
          </a:p>
        </p:txBody>
      </p:sp>
      <p:sp>
        <p:nvSpPr>
          <p:cNvPr id="6" name="TextBox 5">
            <a:extLst>
              <a:ext uri="{FF2B5EF4-FFF2-40B4-BE49-F238E27FC236}">
                <a16:creationId xmlns:a16="http://schemas.microsoft.com/office/drawing/2014/main" id="{EE5F01BD-2271-D9CE-3E76-AA21A870864D}"/>
              </a:ext>
            </a:extLst>
          </p:cNvPr>
          <p:cNvSpPr txBox="1"/>
          <p:nvPr/>
        </p:nvSpPr>
        <p:spPr>
          <a:xfrm>
            <a:off x="506894" y="2005012"/>
            <a:ext cx="4359396" cy="3693319"/>
          </a:xfrm>
          <a:prstGeom prst="rect">
            <a:avLst/>
          </a:prstGeom>
          <a:noFill/>
        </p:spPr>
        <p:txBody>
          <a:bodyPr wrap="square" rtlCol="0">
            <a:spAutoFit/>
          </a:bodyPr>
          <a:lstStyle/>
          <a:p>
            <a:r>
              <a:rPr lang="en-GB" b="1" i="0" u="none" strike="noStrike" dirty="0">
                <a:solidFill>
                  <a:srgbClr val="000000"/>
                </a:solidFill>
                <a:effectLst/>
                <a:latin typeface="Times New Roman" panose="02020603050405020304" pitchFamily="18" charset="0"/>
                <a:cs typeface="Times New Roman" panose="02020603050405020304" pitchFamily="18" charset="0"/>
              </a:rPr>
              <a:t>Actual vs Predicted CO Scatter Plot:</a:t>
            </a:r>
          </a:p>
          <a:p>
            <a:endParaRPr lang="en-GB" dirty="0">
              <a:solidFill>
                <a:srgbClr val="000000"/>
              </a:solidFill>
              <a:latin typeface="-webkit-standard"/>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This plot compares the actual CO levels from the test data with the predicted values by the Linear Regression model.</a:t>
            </a:r>
          </a:p>
          <a:p>
            <a:pPr>
              <a:buNone/>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red dashed line represents a perfect prediction (y = x).</a:t>
            </a: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clustering around the line indicates </a:t>
            </a:r>
            <a:r>
              <a:rPr lang="en-GB" b="1" dirty="0">
                <a:latin typeface="Times New Roman" panose="02020603050405020304" pitchFamily="18" charset="0"/>
                <a:cs typeface="Times New Roman" panose="02020603050405020304" pitchFamily="18" charset="0"/>
              </a:rPr>
              <a:t>high model accuracy</a:t>
            </a:r>
            <a:r>
              <a:rPr lang="en-GB" dirty="0"/>
              <a:t>.</a:t>
            </a:r>
          </a:p>
          <a:p>
            <a:endParaRPr lang="en-US" dirty="0"/>
          </a:p>
        </p:txBody>
      </p:sp>
    </p:spTree>
    <p:extLst>
      <p:ext uri="{BB962C8B-B14F-4D97-AF65-F5344CB8AC3E}">
        <p14:creationId xmlns:p14="http://schemas.microsoft.com/office/powerpoint/2010/main" val="3407983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BD10-4955-455E-3F06-DED99EDD3303}"/>
              </a:ext>
            </a:extLst>
          </p:cNvPr>
          <p:cNvSpPr>
            <a:spLocks noGrp="1"/>
          </p:cNvSpPr>
          <p:nvPr>
            <p:ph type="title"/>
          </p:nvPr>
        </p:nvSpPr>
        <p:spPr/>
        <p:txBody>
          <a:bodyPr>
            <a:normAutofit/>
          </a:bodyPr>
          <a:lstStyle/>
          <a:p>
            <a:r>
              <a:rPr lang="en-GB" sz="2800" b="0" i="0" u="none" strike="noStrike" dirty="0">
                <a:solidFill>
                  <a:srgbClr val="000000"/>
                </a:solidFill>
                <a:effectLst/>
              </a:rPr>
              <a:t>Residuals Distribution Histogram:</a:t>
            </a:r>
            <a:endParaRPr lang="en-US" sz="2800" dirty="0"/>
          </a:p>
        </p:txBody>
      </p:sp>
      <p:sp>
        <p:nvSpPr>
          <p:cNvPr id="4" name="Slide Number Placeholder 3">
            <a:extLst>
              <a:ext uri="{FF2B5EF4-FFF2-40B4-BE49-F238E27FC236}">
                <a16:creationId xmlns:a16="http://schemas.microsoft.com/office/drawing/2014/main" id="{8A0A8B0D-54B5-1B49-2F8D-28D76294108A}"/>
              </a:ext>
            </a:extLst>
          </p:cNvPr>
          <p:cNvSpPr>
            <a:spLocks noGrp="1"/>
          </p:cNvSpPr>
          <p:nvPr>
            <p:ph type="sldNum" sz="quarter" idx="12"/>
          </p:nvPr>
        </p:nvSpPr>
        <p:spPr/>
        <p:txBody>
          <a:bodyPr/>
          <a:lstStyle/>
          <a:p>
            <a:fld id="{0A5CBF63-613C-4E8E-B1A0-D710C5F27341}" type="slidenum">
              <a:rPr lang="en-US" smtClean="0"/>
              <a:t>16</a:t>
            </a:fld>
            <a:endParaRPr lang="en-US"/>
          </a:p>
        </p:txBody>
      </p:sp>
      <p:pic>
        <p:nvPicPr>
          <p:cNvPr id="3074" name="Picture 2" descr="Uploaded image">
            <a:extLst>
              <a:ext uri="{FF2B5EF4-FFF2-40B4-BE49-F238E27FC236}">
                <a16:creationId xmlns:a16="http://schemas.microsoft.com/office/drawing/2014/main" id="{A5D90EBF-93C4-789E-E34E-FF6E3804F6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3337" y="1615418"/>
            <a:ext cx="665065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F0F459-415D-DD88-BAF7-F7E1BA0C3246}"/>
              </a:ext>
            </a:extLst>
          </p:cNvPr>
          <p:cNvSpPr txBox="1"/>
          <p:nvPr/>
        </p:nvSpPr>
        <p:spPr>
          <a:xfrm>
            <a:off x="2186152" y="212309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806AA99B-DCFB-4269-D1B5-BDEDB70153CA}"/>
              </a:ext>
            </a:extLst>
          </p:cNvPr>
          <p:cNvSpPr txBox="1"/>
          <p:nvPr/>
        </p:nvSpPr>
        <p:spPr>
          <a:xfrm>
            <a:off x="838200" y="1753758"/>
            <a:ext cx="4322379" cy="3970318"/>
          </a:xfrm>
          <a:prstGeom prst="rect">
            <a:avLst/>
          </a:prstGeom>
          <a:noFill/>
        </p:spPr>
        <p:txBody>
          <a:bodyPr wrap="square" rtlCol="0">
            <a:spAutoFit/>
          </a:bodyPr>
          <a:lstStyle/>
          <a:p>
            <a:pPr marL="285750" indent="-285750">
              <a:buFont typeface="Arial" panose="020B0604020202020204" pitchFamily="34" charset="0"/>
              <a:buChar char="•"/>
            </a:pPr>
            <a:r>
              <a:rPr lang="en-GB" sz="2000" b="0" i="0" u="none" strike="noStrike" dirty="0">
                <a:effectLst/>
                <a:latin typeface="Times New Roman" panose="02020603050405020304" pitchFamily="18" charset="0"/>
                <a:cs typeface="Times New Roman" panose="02020603050405020304" pitchFamily="18" charset="0"/>
              </a:rPr>
              <a:t>This histogram depicts prediction errors (residuals = actual - predicted).</a:t>
            </a:r>
          </a:p>
          <a:p>
            <a:endParaRPr lang="en-GB" sz="20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b="0" i="0" u="none" strike="noStrike" dirty="0">
                <a:effectLst/>
                <a:latin typeface="Times New Roman" panose="02020603050405020304" pitchFamily="18" charset="0"/>
                <a:cs typeface="Times New Roman" panose="02020603050405020304" pitchFamily="18" charset="0"/>
              </a:rPr>
              <a:t>There is little error and the residuals group around zero.</a:t>
            </a:r>
          </a:p>
          <a:p>
            <a:endParaRPr lang="en-GB" sz="20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b="0" i="0" u="none" strike="noStrike" dirty="0">
                <a:effectLst/>
                <a:latin typeface="Times New Roman" panose="02020603050405020304" pitchFamily="18" charset="0"/>
                <a:cs typeface="Times New Roman" panose="02020603050405020304" pitchFamily="18" charset="0"/>
              </a:rPr>
              <a:t>This confirms that the model is generalizing without </a:t>
            </a:r>
          </a:p>
          <a:p>
            <a:r>
              <a:rPr lang="en-GB" sz="2000" dirty="0">
                <a:latin typeface="Times New Roman" panose="02020603050405020304" pitchFamily="18" charset="0"/>
                <a:cs typeface="Times New Roman" panose="02020603050405020304" pitchFamily="18" charset="0"/>
              </a:rPr>
              <a:t>    </a:t>
            </a:r>
            <a:r>
              <a:rPr lang="en-GB" sz="2000" b="0" i="0" u="none" strike="noStrike" dirty="0">
                <a:effectLst/>
                <a:latin typeface="Times New Roman" panose="02020603050405020304" pitchFamily="18" charset="0"/>
                <a:cs typeface="Times New Roman" panose="02020603050405020304" pitchFamily="18" charset="0"/>
              </a:rPr>
              <a:t>apparent bias.</a:t>
            </a:r>
          </a:p>
          <a:p>
            <a:pPr marL="285750" indent="-285750">
              <a:buFont typeface="Arial" panose="020B0604020202020204" pitchFamily="34" charset="0"/>
              <a:buChar char="•"/>
            </a:pPr>
            <a:endParaRPr lang="en-GB" b="0" i="0" u="none" strike="noStrike" dirty="0">
              <a:effectLst/>
              <a:latin typeface="Open Sans" panose="020B0606030504020204" pitchFamily="34" charset="0"/>
            </a:endParaRPr>
          </a:p>
          <a:p>
            <a:br>
              <a:rPr lang="en-GB" b="0" i="0" u="none" strike="noStrike" dirty="0">
                <a:effectLst/>
                <a:latin typeface="Open Sans" panose="020B0606030504020204" pitchFamily="34" charset="0"/>
              </a:rPr>
            </a:br>
            <a:br>
              <a:rPr lang="en-GB" b="0" i="0" u="none" strike="noStrike" dirty="0">
                <a:effectLst/>
                <a:latin typeface="Open Sans" panose="020B0606030504020204" pitchFamily="34" charset="0"/>
              </a:rPr>
            </a:br>
            <a:endParaRPr lang="en-US" dirty="0"/>
          </a:p>
        </p:txBody>
      </p:sp>
    </p:spTree>
    <p:extLst>
      <p:ext uri="{BB962C8B-B14F-4D97-AF65-F5344CB8AC3E}">
        <p14:creationId xmlns:p14="http://schemas.microsoft.com/office/powerpoint/2010/main" val="150952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03E6-7197-85DA-FEFD-B1EE63C2B8E0}"/>
              </a:ext>
            </a:extLst>
          </p:cNvPr>
          <p:cNvSpPr>
            <a:spLocks noGrp="1"/>
          </p:cNvSpPr>
          <p:nvPr>
            <p:ph type="title"/>
          </p:nvPr>
        </p:nvSpPr>
        <p:spPr/>
        <p:txBody>
          <a:bodyPr>
            <a:normAutofit/>
          </a:bodyPr>
          <a:lstStyle/>
          <a:p>
            <a:r>
              <a:rPr lang="en-GB" sz="2800" b="1" i="0" u="none" strike="noStrike" dirty="0">
                <a:solidFill>
                  <a:srgbClr val="000000"/>
                </a:solidFill>
                <a:effectLst/>
              </a:rPr>
              <a:t>Feature Importance – Linear Regression Coefficients:</a:t>
            </a:r>
            <a:endParaRPr lang="en-US" sz="2800" b="1" dirty="0"/>
          </a:p>
        </p:txBody>
      </p:sp>
      <p:sp>
        <p:nvSpPr>
          <p:cNvPr id="4" name="Slide Number Placeholder 3">
            <a:extLst>
              <a:ext uri="{FF2B5EF4-FFF2-40B4-BE49-F238E27FC236}">
                <a16:creationId xmlns:a16="http://schemas.microsoft.com/office/drawing/2014/main" id="{E4799375-FABC-DF1F-4888-D9A43F577A84}"/>
              </a:ext>
            </a:extLst>
          </p:cNvPr>
          <p:cNvSpPr>
            <a:spLocks noGrp="1"/>
          </p:cNvSpPr>
          <p:nvPr>
            <p:ph type="sldNum" sz="quarter" idx="12"/>
          </p:nvPr>
        </p:nvSpPr>
        <p:spPr/>
        <p:txBody>
          <a:bodyPr/>
          <a:lstStyle/>
          <a:p>
            <a:fld id="{0A5CBF63-613C-4E8E-B1A0-D710C5F27341}" type="slidenum">
              <a:rPr lang="en-US" smtClean="0"/>
              <a:t>17</a:t>
            </a:fld>
            <a:endParaRPr lang="en-US"/>
          </a:p>
        </p:txBody>
      </p:sp>
      <p:pic>
        <p:nvPicPr>
          <p:cNvPr id="4098" name="Picture 2" descr="Uploaded image">
            <a:extLst>
              <a:ext uri="{FF2B5EF4-FFF2-40B4-BE49-F238E27FC236}">
                <a16:creationId xmlns:a16="http://schemas.microsoft.com/office/drawing/2014/main" id="{76335572-C4F4-5E9A-91C3-83805E9650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60195" y="1847850"/>
            <a:ext cx="670080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34D2B4-2364-682C-FB52-F2FBA49F8DFB}"/>
              </a:ext>
            </a:extLst>
          </p:cNvPr>
          <p:cNvSpPr txBox="1"/>
          <p:nvPr/>
        </p:nvSpPr>
        <p:spPr>
          <a:xfrm>
            <a:off x="714703" y="2017986"/>
            <a:ext cx="4435366" cy="3416320"/>
          </a:xfrm>
          <a:prstGeom prst="rect">
            <a:avLst/>
          </a:prstGeom>
          <a:noFill/>
        </p:spPr>
        <p:txBody>
          <a:bodyPr wrap="square" rtlCol="0">
            <a:spAutoFit/>
          </a:bodyPr>
          <a:lstStyle/>
          <a:p>
            <a:pPr marL="285750" indent="-285750">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A bar plot of how each of these characteristics (NOx, NO², Benzene, RH, Temperature) contribute to predict CO.</a:t>
            </a:r>
          </a:p>
          <a:p>
            <a:pPr marL="285750" indent="-285750">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Benzene (C₆H₆) exerts the most beneficial effect and temperature exerts a negative effect.</a:t>
            </a:r>
          </a:p>
          <a:p>
            <a:pPr marL="285750" indent="-285750">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These help to characterize the model and control pollution </a:t>
            </a:r>
            <a:r>
              <a:rPr lang="en-GB" sz="2000" b="0" i="0" u="none" strike="noStrike" dirty="0" err="1">
                <a:solidFill>
                  <a:srgbClr val="000000"/>
                </a:solidFill>
                <a:effectLst/>
                <a:latin typeface="Times New Roman" panose="02020603050405020304" pitchFamily="18" charset="0"/>
                <a:cs typeface="Times New Roman" panose="02020603050405020304" pitchFamily="18" charset="0"/>
              </a:rPr>
              <a:t>behavior</a:t>
            </a:r>
            <a:r>
              <a:rPr lang="en-GB"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b="0" i="0" u="none" strike="noStrike" dirty="0">
              <a:solidFill>
                <a:srgbClr val="000000"/>
              </a:solidFill>
              <a:effectLst/>
            </a:endParaRPr>
          </a:p>
          <a:p>
            <a:endParaRPr lang="en-US" dirty="0"/>
          </a:p>
        </p:txBody>
      </p:sp>
    </p:spTree>
    <p:extLst>
      <p:ext uri="{BB962C8B-B14F-4D97-AF65-F5344CB8AC3E}">
        <p14:creationId xmlns:p14="http://schemas.microsoft.com/office/powerpoint/2010/main" val="5877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EF5F-727C-9F64-C80C-32F288BFAFC9}"/>
              </a:ext>
            </a:extLst>
          </p:cNvPr>
          <p:cNvSpPr>
            <a:spLocks noGrp="1"/>
          </p:cNvSpPr>
          <p:nvPr>
            <p:ph type="title"/>
          </p:nvPr>
        </p:nvSpPr>
        <p:spPr/>
        <p:txBody>
          <a:bodyPr>
            <a:normAutofit/>
          </a:bodyPr>
          <a:lstStyle/>
          <a:p>
            <a:r>
              <a:rPr lang="en-GB" sz="2800" b="1" i="0" u="none" strike="noStrike" dirty="0">
                <a:solidFill>
                  <a:srgbClr val="000000"/>
                </a:solidFill>
                <a:effectLst/>
              </a:rPr>
              <a:t>Actual vs Predicted Plot (S3 Upload Confirmation): </a:t>
            </a:r>
            <a:endParaRPr lang="en-US" sz="2800" b="1" dirty="0"/>
          </a:p>
        </p:txBody>
      </p:sp>
      <p:pic>
        <p:nvPicPr>
          <p:cNvPr id="5" name="Content Placeholder 4">
            <a:extLst>
              <a:ext uri="{FF2B5EF4-FFF2-40B4-BE49-F238E27FC236}">
                <a16:creationId xmlns:a16="http://schemas.microsoft.com/office/drawing/2014/main" id="{4AEFE53C-65B8-D37C-02A7-1949E5C3AC4A}"/>
              </a:ext>
            </a:extLst>
          </p:cNvPr>
          <p:cNvPicPr>
            <a:picLocks noGrp="1" noChangeAspect="1"/>
          </p:cNvPicPr>
          <p:nvPr>
            <p:ph idx="1"/>
          </p:nvPr>
        </p:nvPicPr>
        <p:blipFill>
          <a:blip r:embed="rId2"/>
          <a:stretch>
            <a:fillRect/>
          </a:stretch>
        </p:blipFill>
        <p:spPr>
          <a:xfrm>
            <a:off x="5373181" y="1773073"/>
            <a:ext cx="6700809" cy="4351338"/>
          </a:xfrm>
        </p:spPr>
      </p:pic>
      <p:sp>
        <p:nvSpPr>
          <p:cNvPr id="4" name="Slide Number Placeholder 3">
            <a:extLst>
              <a:ext uri="{FF2B5EF4-FFF2-40B4-BE49-F238E27FC236}">
                <a16:creationId xmlns:a16="http://schemas.microsoft.com/office/drawing/2014/main" id="{A2110E5E-2C6F-E95A-BEE4-91932341D38C}"/>
              </a:ext>
            </a:extLst>
          </p:cNvPr>
          <p:cNvSpPr>
            <a:spLocks noGrp="1"/>
          </p:cNvSpPr>
          <p:nvPr>
            <p:ph type="sldNum" sz="quarter" idx="12"/>
          </p:nvPr>
        </p:nvSpPr>
        <p:spPr/>
        <p:txBody>
          <a:bodyPr/>
          <a:lstStyle/>
          <a:p>
            <a:fld id="{0A5CBF63-613C-4E8E-B1A0-D710C5F27341}" type="slidenum">
              <a:rPr lang="en-US" smtClean="0"/>
              <a:t>18</a:t>
            </a:fld>
            <a:endParaRPr lang="en-US"/>
          </a:p>
        </p:txBody>
      </p:sp>
      <p:sp>
        <p:nvSpPr>
          <p:cNvPr id="6" name="TextBox 5">
            <a:extLst>
              <a:ext uri="{FF2B5EF4-FFF2-40B4-BE49-F238E27FC236}">
                <a16:creationId xmlns:a16="http://schemas.microsoft.com/office/drawing/2014/main" id="{67413527-4BAE-0AD3-27F6-4D8581B47E67}"/>
              </a:ext>
            </a:extLst>
          </p:cNvPr>
          <p:cNvSpPr txBox="1"/>
          <p:nvPr/>
        </p:nvSpPr>
        <p:spPr>
          <a:xfrm>
            <a:off x="546538" y="2175641"/>
            <a:ext cx="4267200" cy="3447098"/>
          </a:xfrm>
          <a:prstGeom prst="rect">
            <a:avLst/>
          </a:prstGeom>
          <a:noFill/>
        </p:spPr>
        <p:txBody>
          <a:bodyPr wrap="square" rtlCol="0">
            <a:spAutoFit/>
          </a:bodyPr>
          <a:lstStyle/>
          <a:p>
            <a:pPr marL="285750" indent="-285750" algn="l">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The same scatter plot is saved and uploaded to Amazon S3 through Boto3.</a:t>
            </a:r>
          </a:p>
          <a:p>
            <a:pPr marL="285750" indent="-285750" algn="l">
              <a:buFont typeface="Arial" panose="020B0604020202020204" pitchFamily="34" charset="0"/>
              <a:buChar char="•"/>
            </a:pPr>
            <a:endParaRPr lang="en-GB" sz="2000" dirty="0">
              <a:solidFill>
                <a:srgbClr val="000000"/>
              </a:solidFill>
              <a:latin typeface="Times New Roman" panose="02020603050405020304" pitchFamily="18" charset="0"/>
              <a:cs typeface="Times New Roman" panose="02020603050405020304" pitchFamily="18" charset="0"/>
            </a:endParaRPr>
          </a:p>
          <a:p>
            <a:pPr algn="l"/>
            <a:endParaRPr lang="en-GB" sz="20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The code makes sure that the chart is saved at: s3://finalprojectbigdata2 This illustrates end-to-end integration from cloud to model to visualization storage.</a:t>
            </a:r>
          </a:p>
          <a:p>
            <a:pPr algn="l"/>
            <a:endParaRPr lang="en-GB" b="0" i="0" u="none" strike="noStrike" dirty="0">
              <a:solidFill>
                <a:srgbClr val="000000"/>
              </a:solidFill>
              <a:effectLst/>
            </a:endParaRPr>
          </a:p>
        </p:txBody>
      </p:sp>
    </p:spTree>
    <p:extLst>
      <p:ext uri="{BB962C8B-B14F-4D97-AF65-F5344CB8AC3E}">
        <p14:creationId xmlns:p14="http://schemas.microsoft.com/office/powerpoint/2010/main" val="3422544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BB4E-A330-FAFE-2914-10419EFAFECC}"/>
              </a:ext>
            </a:extLst>
          </p:cNvPr>
          <p:cNvSpPr>
            <a:spLocks noGrp="1"/>
          </p:cNvSpPr>
          <p:nvPr>
            <p:ph type="title"/>
          </p:nvPr>
        </p:nvSpPr>
        <p:spPr>
          <a:xfrm>
            <a:off x="838200" y="136526"/>
            <a:ext cx="10515600" cy="925020"/>
          </a:xfrm>
        </p:spPr>
        <p:txBody>
          <a:bodyPr/>
          <a:lstStyle/>
          <a:p>
            <a:r>
              <a:rPr lang="en-GB" b="1" i="0" u="none" strike="noStrike" dirty="0">
                <a:solidFill>
                  <a:srgbClr val="000000"/>
                </a:solidFill>
                <a:effectLst/>
              </a:rPr>
              <a:t>S3 Bucket for Final Output Storage:</a:t>
            </a:r>
            <a:endParaRPr lang="en-US" b="1" dirty="0"/>
          </a:p>
        </p:txBody>
      </p:sp>
      <p:sp>
        <p:nvSpPr>
          <p:cNvPr id="3" name="Content Placeholder 2">
            <a:extLst>
              <a:ext uri="{FF2B5EF4-FFF2-40B4-BE49-F238E27FC236}">
                <a16:creationId xmlns:a16="http://schemas.microsoft.com/office/drawing/2014/main" id="{A4B485F2-F51D-F996-B4CD-F15431C1AF06}"/>
              </a:ext>
            </a:extLst>
          </p:cNvPr>
          <p:cNvSpPr>
            <a:spLocks noGrp="1"/>
          </p:cNvSpPr>
          <p:nvPr>
            <p:ph idx="1"/>
          </p:nvPr>
        </p:nvSpPr>
        <p:spPr>
          <a:xfrm>
            <a:off x="838200" y="1240222"/>
            <a:ext cx="3628697" cy="4936742"/>
          </a:xfrm>
        </p:spPr>
        <p:txBody>
          <a:bodyPr>
            <a:normAutofit lnSpcReduction="10000"/>
          </a:bodyPr>
          <a:lstStyle/>
          <a:p>
            <a:r>
              <a:rPr lang="en-GB" sz="2000" b="0" i="0" u="none" strike="noStrike" dirty="0">
                <a:effectLst/>
              </a:rPr>
              <a:t>After training and testing the machine learning model within </a:t>
            </a:r>
            <a:r>
              <a:rPr lang="en-GB" sz="2000" b="0" i="0" u="none" strike="noStrike" dirty="0" err="1">
                <a:effectLst/>
              </a:rPr>
              <a:t>SageMaker</a:t>
            </a:r>
            <a:r>
              <a:rPr lang="en-GB" sz="2000" b="0" i="0" u="none" strike="noStrike" dirty="0">
                <a:effectLst/>
              </a:rPr>
              <a:t> Studio, visualizations (graphs and charts) were stored for </a:t>
            </a:r>
            <a:r>
              <a:rPr lang="en-GB" sz="2000" b="0" i="0" u="none" strike="noStrike" dirty="0" err="1">
                <a:effectLst/>
              </a:rPr>
              <a:t>futurereference</a:t>
            </a:r>
            <a:r>
              <a:rPr lang="en-GB" sz="2000" b="0" i="0" u="none" strike="noStrike" dirty="0">
                <a:effectLst/>
              </a:rPr>
              <a:t>.</a:t>
            </a:r>
          </a:p>
          <a:p>
            <a:r>
              <a:rPr lang="en-GB" sz="2000" b="0" i="0" u="none" strike="noStrike" dirty="0">
                <a:effectLst/>
              </a:rPr>
              <a:t>These include Actual vs Predicted CO plot, Histogram of Residuals, and Linear Regression Coefficients bar chart.</a:t>
            </a:r>
            <a:endParaRPr lang="en-GB" sz="2000" dirty="0"/>
          </a:p>
          <a:p>
            <a:r>
              <a:rPr lang="en-GB" sz="2000" b="0" i="0" u="none" strike="noStrike" dirty="0">
                <a:effectLst/>
              </a:rPr>
              <a:t>All of the charts created were stored automatically to a dedicated directory (charts/) of the S3 bucket finalprojectbigdata2, </a:t>
            </a:r>
            <a:r>
              <a:rPr lang="en-GB" sz="2000" b="0" i="0" u="none" strike="noStrike" dirty="0" err="1">
                <a:effectLst/>
              </a:rPr>
              <a:t>withcentralized</a:t>
            </a:r>
            <a:r>
              <a:rPr lang="en-GB" sz="2000" b="0" i="0" u="none" strike="noStrike" dirty="0">
                <a:effectLst/>
              </a:rPr>
              <a:t> and organized storage of results.</a:t>
            </a:r>
            <a:endParaRPr lang="en-US" sz="2000" dirty="0"/>
          </a:p>
        </p:txBody>
      </p:sp>
      <p:sp>
        <p:nvSpPr>
          <p:cNvPr id="4" name="Slide Number Placeholder 3">
            <a:extLst>
              <a:ext uri="{FF2B5EF4-FFF2-40B4-BE49-F238E27FC236}">
                <a16:creationId xmlns:a16="http://schemas.microsoft.com/office/drawing/2014/main" id="{59E3C1D7-0474-3F00-A4D4-7F12F34006E5}"/>
              </a:ext>
            </a:extLst>
          </p:cNvPr>
          <p:cNvSpPr>
            <a:spLocks noGrp="1"/>
          </p:cNvSpPr>
          <p:nvPr>
            <p:ph type="sldNum" sz="quarter" idx="12"/>
          </p:nvPr>
        </p:nvSpPr>
        <p:spPr/>
        <p:txBody>
          <a:bodyPr/>
          <a:lstStyle/>
          <a:p>
            <a:fld id="{0A5CBF63-613C-4E8E-B1A0-D710C5F27341}" type="slidenum">
              <a:rPr lang="en-US" smtClean="0"/>
              <a:t>19</a:t>
            </a:fld>
            <a:endParaRPr lang="en-US"/>
          </a:p>
        </p:txBody>
      </p:sp>
      <p:sp>
        <p:nvSpPr>
          <p:cNvPr id="5" name="AutoShape 2" descr="Uploaded image">
            <a:extLst>
              <a:ext uri="{FF2B5EF4-FFF2-40B4-BE49-F238E27FC236}">
                <a16:creationId xmlns:a16="http://schemas.microsoft.com/office/drawing/2014/main" id="{6262838E-75F9-8BB7-9DD7-92849A7875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Uploaded image">
            <a:extLst>
              <a:ext uri="{FF2B5EF4-FFF2-40B4-BE49-F238E27FC236}">
                <a16:creationId xmlns:a16="http://schemas.microsoft.com/office/drawing/2014/main" id="{A6839257-49FC-3964-BB98-E74E484F211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0025CC4-8DF3-E8BB-4899-FF1B32789C59}"/>
              </a:ext>
            </a:extLst>
          </p:cNvPr>
          <p:cNvPicPr>
            <a:picLocks noChangeAspect="1"/>
          </p:cNvPicPr>
          <p:nvPr/>
        </p:nvPicPr>
        <p:blipFill>
          <a:blip r:embed="rId2"/>
          <a:stretch>
            <a:fillRect/>
          </a:stretch>
        </p:blipFill>
        <p:spPr>
          <a:xfrm>
            <a:off x="5068614" y="970903"/>
            <a:ext cx="7083972" cy="2610498"/>
          </a:xfrm>
          <a:prstGeom prst="rect">
            <a:avLst/>
          </a:prstGeom>
        </p:spPr>
      </p:pic>
      <p:pic>
        <p:nvPicPr>
          <p:cNvPr id="8" name="Picture 7">
            <a:extLst>
              <a:ext uri="{FF2B5EF4-FFF2-40B4-BE49-F238E27FC236}">
                <a16:creationId xmlns:a16="http://schemas.microsoft.com/office/drawing/2014/main" id="{3B404542-9A8C-1411-3432-1DAA5E608717}"/>
              </a:ext>
            </a:extLst>
          </p:cNvPr>
          <p:cNvPicPr>
            <a:picLocks noChangeAspect="1"/>
          </p:cNvPicPr>
          <p:nvPr/>
        </p:nvPicPr>
        <p:blipFill>
          <a:blip r:embed="rId3"/>
          <a:stretch>
            <a:fillRect/>
          </a:stretch>
        </p:blipFill>
        <p:spPr>
          <a:xfrm>
            <a:off x="5068614" y="3733800"/>
            <a:ext cx="7083972" cy="2713193"/>
          </a:xfrm>
          <a:prstGeom prst="rect">
            <a:avLst/>
          </a:prstGeom>
        </p:spPr>
      </p:pic>
    </p:spTree>
    <p:extLst>
      <p:ext uri="{BB962C8B-B14F-4D97-AF65-F5344CB8AC3E}">
        <p14:creationId xmlns:p14="http://schemas.microsoft.com/office/powerpoint/2010/main" val="1472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DD47-8CBF-6243-545F-A26A2DA89E89}"/>
              </a:ext>
            </a:extLst>
          </p:cNvPr>
          <p:cNvSpPr>
            <a:spLocks noGrp="1"/>
          </p:cNvSpPr>
          <p:nvPr>
            <p:ph type="title"/>
          </p:nvPr>
        </p:nvSpPr>
        <p:spPr>
          <a:xfrm>
            <a:off x="838200" y="365125"/>
            <a:ext cx="10515600" cy="1325563"/>
          </a:xfrm>
        </p:spPr>
        <p:txBody>
          <a:bodyPr anchor="ctr">
            <a:normAutofit/>
          </a:bodyPr>
          <a:lstStyle/>
          <a:p>
            <a:r>
              <a:rPr lang="en-US" dirty="0"/>
              <a:t>Outline</a:t>
            </a:r>
          </a:p>
        </p:txBody>
      </p:sp>
      <p:sp>
        <p:nvSpPr>
          <p:cNvPr id="3" name="TextBox 2">
            <a:extLst>
              <a:ext uri="{FF2B5EF4-FFF2-40B4-BE49-F238E27FC236}">
                <a16:creationId xmlns:a16="http://schemas.microsoft.com/office/drawing/2014/main" id="{6D0FD07E-FF51-7033-2FAA-95A2E5773BAD}"/>
              </a:ext>
            </a:extLst>
          </p:cNvPr>
          <p:cNvSpPr txBox="1"/>
          <p:nvPr/>
        </p:nvSpPr>
        <p:spPr>
          <a:xfrm>
            <a:off x="838200" y="1825625"/>
            <a:ext cx="8260080" cy="4351338"/>
          </a:xfrm>
          <a:prstGeom prst="rect">
            <a:avLst/>
          </a:prstGeom>
        </p:spPr>
        <p:txBody>
          <a:bodyPr vert="horz" lIns="91440" tIns="45720" rIns="91440" bIns="45720" rtlCol="0">
            <a:normAutofit/>
          </a:bodyPr>
          <a:lstStyle/>
          <a:p>
            <a:pPr>
              <a:lnSpc>
                <a:spcPct val="90000"/>
              </a:lnSpc>
              <a:spcBef>
                <a:spcPts val="1000"/>
              </a:spcBef>
              <a:spcAft>
                <a:spcPts val="600"/>
              </a:spcAft>
            </a:pPr>
            <a:r>
              <a:rPr lang="en-US" sz="2800" kern="1200" dirty="0"/>
              <a:t>1.Project Overview</a:t>
            </a:r>
            <a:br>
              <a:rPr lang="en-US" sz="2800" kern="1200" dirty="0"/>
            </a:br>
            <a:r>
              <a:rPr lang="en-US" sz="2800" kern="1200" dirty="0"/>
              <a:t>2.Objectives</a:t>
            </a:r>
            <a:br>
              <a:rPr lang="en-US" sz="2800" b="1" kern="1200" dirty="0"/>
            </a:br>
            <a:r>
              <a:rPr lang="en-US" sz="2800" kern="1200" dirty="0"/>
              <a:t>3.Workflow</a:t>
            </a:r>
            <a:br>
              <a:rPr lang="en-US" sz="2800" kern="1200" dirty="0"/>
            </a:br>
            <a:r>
              <a:rPr lang="en-US" sz="2800" kern="1200" dirty="0"/>
              <a:t>4.Architecture</a:t>
            </a:r>
            <a:br>
              <a:rPr lang="en-US" sz="2800" kern="1200" dirty="0"/>
            </a:br>
            <a:r>
              <a:rPr lang="en-US" sz="2800" kern="1200" dirty="0"/>
              <a:t>5.Data Set</a:t>
            </a:r>
            <a:br>
              <a:rPr lang="en-US" sz="2800" kern="1200" dirty="0"/>
            </a:br>
            <a:r>
              <a:rPr lang="en-US" sz="2800" kern="1200" dirty="0"/>
              <a:t>6.Analysis of data</a:t>
            </a:r>
            <a:br>
              <a:rPr lang="en-US" sz="2800" kern="1200" dirty="0"/>
            </a:br>
            <a:r>
              <a:rPr lang="en-US" sz="2800" kern="1200" dirty="0"/>
              <a:t>7.Conclusion</a:t>
            </a:r>
            <a:br>
              <a:rPr lang="en-US" sz="2800" kern="1200" dirty="0"/>
            </a:br>
            <a:r>
              <a:rPr lang="en-US" sz="2800" kern="1200" dirty="0"/>
              <a:t>8.Project Management</a:t>
            </a:r>
            <a:br>
              <a:rPr lang="en-US" sz="2800" kern="1200" dirty="0"/>
            </a:br>
            <a:r>
              <a:rPr lang="en-US" sz="2800" kern="1200" dirty="0"/>
              <a:t>9.Responsibility &amp; Contributions</a:t>
            </a:r>
            <a:br>
              <a:rPr lang="en-US" sz="2800" kern="1200" dirty="0"/>
            </a:br>
            <a:r>
              <a:rPr lang="en-US" sz="2800" kern="1200" dirty="0"/>
              <a:t>10.Challenges &amp; References</a:t>
            </a:r>
          </a:p>
          <a:p>
            <a:pPr marL="228600" indent="-228600">
              <a:lnSpc>
                <a:spcPct val="90000"/>
              </a:lnSpc>
              <a:spcBef>
                <a:spcPts val="1000"/>
              </a:spcBef>
              <a:spcAft>
                <a:spcPts val="600"/>
              </a:spcAft>
              <a:buFont typeface="Arial" panose="020B0604020202020204" pitchFamily="34" charset="0"/>
              <a:buChar char="•"/>
            </a:pPr>
            <a:endParaRPr lang="en-US" sz="2800" kern="1200" dirty="0"/>
          </a:p>
        </p:txBody>
      </p:sp>
      <p:sp>
        <p:nvSpPr>
          <p:cNvPr id="4" name="Slide Number Placeholder 3">
            <a:extLst>
              <a:ext uri="{FF2B5EF4-FFF2-40B4-BE49-F238E27FC236}">
                <a16:creationId xmlns:a16="http://schemas.microsoft.com/office/drawing/2014/main" id="{599B6EA8-E3F4-F65D-84A1-F02E9B02DB9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A5CBF63-613C-4E8E-B1A0-D710C5F27341}" type="slidenum">
              <a:rPr lang="en-US" smtClean="0"/>
              <a:pPr>
                <a:spcAft>
                  <a:spcPts val="600"/>
                </a:spcAft>
              </a:pPr>
              <a:t>2</a:t>
            </a:fld>
            <a:endParaRPr lang="en-US"/>
          </a:p>
        </p:txBody>
      </p:sp>
      <p:sp>
        <p:nvSpPr>
          <p:cNvPr id="5" name="Rectangle 1">
            <a:extLst>
              <a:ext uri="{FF2B5EF4-FFF2-40B4-BE49-F238E27FC236}">
                <a16:creationId xmlns:a16="http://schemas.microsoft.com/office/drawing/2014/main" id="{0D02B019-2721-A203-9F5B-B8D620C6C175}"/>
              </a:ext>
            </a:extLst>
          </p:cNvPr>
          <p:cNvSpPr>
            <a:spLocks noGrp="1" noChangeArrowheads="1"/>
          </p:cNvSpPr>
          <p:nvPr>
            <p:ph idx="1"/>
          </p:nvPr>
        </p:nvSpPr>
        <p:spPr bwMode="auto">
          <a:xfrm>
            <a:off x="9288780" y="1825625"/>
            <a:ext cx="2065019"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FontTx/>
              <a:buChar char="•"/>
              <a:tabLst/>
            </a:pPr>
            <a:endParaRPr kumimoji="0" lang="en-US" altLang="en-US" i="0" u="none" strike="noStrike" kern="1200" cap="none" normalizeH="0" baseline="0">
              <a:ln>
                <a:noFill/>
              </a:ln>
              <a:effectLst/>
            </a:endParaRPr>
          </a:p>
          <a:p>
            <a:pPr marL="0" marR="0" lvl="0" indent="0" fontAlgn="base">
              <a:spcBef>
                <a:spcPct val="0"/>
              </a:spcBef>
              <a:spcAft>
                <a:spcPts val="600"/>
              </a:spcAft>
              <a:buClrTx/>
              <a:buSzTx/>
              <a:buNone/>
              <a:tabLst/>
            </a:pPr>
            <a:r>
              <a:rPr kumimoji="0" lang="en-US" altLang="en-US" i="0" u="none" strike="noStrike" kern="1200" cap="none" normalizeH="0" baseline="0">
                <a:ln>
                  <a:noFill/>
                </a:ln>
                <a:effectLst/>
              </a:rPr>
              <a:t> </a:t>
            </a:r>
          </a:p>
        </p:txBody>
      </p:sp>
    </p:spTree>
    <p:extLst>
      <p:ext uri="{BB962C8B-B14F-4D97-AF65-F5344CB8AC3E}">
        <p14:creationId xmlns:p14="http://schemas.microsoft.com/office/powerpoint/2010/main" val="417321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06D5-F304-0946-6E2C-D435017CF088}"/>
              </a:ext>
            </a:extLst>
          </p:cNvPr>
          <p:cNvSpPr>
            <a:spLocks noGrp="1"/>
          </p:cNvSpPr>
          <p:nvPr>
            <p:ph type="title"/>
          </p:nvPr>
        </p:nvSpPr>
        <p:spPr>
          <a:xfrm>
            <a:off x="838200" y="136525"/>
            <a:ext cx="10515600" cy="1009103"/>
          </a:xfrm>
        </p:spPr>
        <p:txBody>
          <a:bodyPr/>
          <a:lstStyle/>
          <a:p>
            <a:r>
              <a:rPr lang="en-US" dirty="0"/>
              <a:t>Conclusion</a:t>
            </a:r>
          </a:p>
        </p:txBody>
      </p:sp>
      <p:sp>
        <p:nvSpPr>
          <p:cNvPr id="3" name="Content Placeholder 2">
            <a:extLst>
              <a:ext uri="{FF2B5EF4-FFF2-40B4-BE49-F238E27FC236}">
                <a16:creationId xmlns:a16="http://schemas.microsoft.com/office/drawing/2014/main" id="{C93EEA10-6498-6923-2ED7-7124C5413C81}"/>
              </a:ext>
            </a:extLst>
          </p:cNvPr>
          <p:cNvSpPr>
            <a:spLocks noGrp="1"/>
          </p:cNvSpPr>
          <p:nvPr>
            <p:ph idx="1"/>
          </p:nvPr>
        </p:nvSpPr>
        <p:spPr>
          <a:xfrm>
            <a:off x="838200" y="1145628"/>
            <a:ext cx="10515600" cy="5031335"/>
          </a:xfrm>
        </p:spPr>
        <p:txBody>
          <a:bodyPr>
            <a:normAutofit/>
          </a:bodyPr>
          <a:lstStyle/>
          <a:p>
            <a:r>
              <a:rPr lang="en-GB" sz="2400" b="0" i="0" u="none" strike="noStrike" dirty="0">
                <a:effectLst/>
              </a:rPr>
              <a:t>This two-pronged project illustrated the seamless integration of Big Data technologies and AWS cloud services. In Phase 1, we utilized Hive on AWS to process and prepare raw air quality data, thus ensuring a structured and analysis-ready format.</a:t>
            </a:r>
          </a:p>
          <a:p>
            <a:r>
              <a:rPr lang="en-GB" sz="2400" b="0" i="0" u="none" strike="noStrike" dirty="0">
                <a:effectLst/>
              </a:rPr>
              <a:t>In Phase 2, the prepared dataset was kept intact within S3 at Amazon and used in AWS </a:t>
            </a:r>
            <a:r>
              <a:rPr lang="en-GB" sz="2400" b="0" i="0" u="none" strike="noStrike" dirty="0" err="1">
                <a:effectLst/>
              </a:rPr>
              <a:t>SageMaker</a:t>
            </a:r>
            <a:r>
              <a:rPr lang="en-GB" sz="2400" b="0" i="0" u="none" strike="noStrike" dirty="0">
                <a:effectLst/>
              </a:rPr>
              <a:t> Studio to build and evaluate a Linear Regression model to predict carbon monoxide (CO) levels based on several air quality measures.</a:t>
            </a:r>
            <a:endParaRPr lang="en-GB" sz="2400" dirty="0"/>
          </a:p>
          <a:p>
            <a:r>
              <a:rPr lang="en-GB" sz="2400" b="0" i="0" u="none" strike="noStrike" dirty="0">
                <a:effectLst/>
              </a:rPr>
              <a:t>Model performance was evaluated through usage of critical visualizations, which included Actual vs. Predicted CO, Residual Distribution, and Feature Coefficient Analysis. The </a:t>
            </a:r>
            <a:r>
              <a:rPr lang="en-GB" sz="2400" b="0" i="0" u="none" strike="noStrike" dirty="0" err="1">
                <a:effectLst/>
              </a:rPr>
              <a:t>visualrepresentations</a:t>
            </a:r>
            <a:r>
              <a:rPr lang="en-GB" sz="2400" b="0" i="0" u="none" strike="noStrike" dirty="0">
                <a:effectLst/>
              </a:rPr>
              <a:t> were later stored in S3 to facilitate scalable and cloud-based access and reporting.</a:t>
            </a:r>
            <a:endParaRPr lang="en-US" sz="2400" dirty="0"/>
          </a:p>
        </p:txBody>
      </p:sp>
      <p:sp>
        <p:nvSpPr>
          <p:cNvPr id="4" name="Slide Number Placeholder 3">
            <a:extLst>
              <a:ext uri="{FF2B5EF4-FFF2-40B4-BE49-F238E27FC236}">
                <a16:creationId xmlns:a16="http://schemas.microsoft.com/office/drawing/2014/main" id="{32D77584-7DB2-B006-73EE-3FBC4E6A6DC6}"/>
              </a:ext>
            </a:extLst>
          </p:cNvPr>
          <p:cNvSpPr>
            <a:spLocks noGrp="1"/>
          </p:cNvSpPr>
          <p:nvPr>
            <p:ph type="sldNum" sz="quarter" idx="12"/>
          </p:nvPr>
        </p:nvSpPr>
        <p:spPr/>
        <p:txBody>
          <a:bodyPr/>
          <a:lstStyle/>
          <a:p>
            <a:fld id="{0A5CBF63-613C-4E8E-B1A0-D710C5F27341}" type="slidenum">
              <a:rPr lang="en-US" smtClean="0"/>
              <a:t>20</a:t>
            </a:fld>
            <a:endParaRPr lang="en-US"/>
          </a:p>
        </p:txBody>
      </p:sp>
    </p:spTree>
    <p:extLst>
      <p:ext uri="{BB962C8B-B14F-4D97-AF65-F5344CB8AC3E}">
        <p14:creationId xmlns:p14="http://schemas.microsoft.com/office/powerpoint/2010/main" val="4089083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FFE9-941F-1712-023B-7A87AB979D69}"/>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D61B504B-5BFA-78BB-5290-5A271B2A2264}"/>
              </a:ext>
            </a:extLst>
          </p:cNvPr>
          <p:cNvSpPr>
            <a:spLocks noGrp="1"/>
          </p:cNvSpPr>
          <p:nvPr>
            <p:ph idx="1"/>
          </p:nvPr>
        </p:nvSpPr>
        <p:spPr/>
        <p:txBody>
          <a:bodyPr>
            <a:normAutofit/>
          </a:bodyPr>
          <a:lstStyle/>
          <a:p>
            <a:r>
              <a:rPr lang="en-GB" sz="2000" b="0" i="0" u="none" strike="noStrike" dirty="0">
                <a:effectLst/>
              </a:rPr>
              <a:t>Phase 1 involved creation of a large data pipeline based on Amazon Web Services, with specific focus on S3, EMR, and Hive. Raw data was first kept in store in Amazon S3, later cleaned through Hive SQL on EMR, where processes like imputation for missing values, correction of anomalies, and transformation into an orderly format fit for machine learning usage occurred.</a:t>
            </a:r>
          </a:p>
          <a:p>
            <a:r>
              <a:rPr lang="en-GB" sz="2000" b="0" i="0" u="none" strike="noStrike" dirty="0">
                <a:effectLst/>
              </a:rPr>
              <a:t>The team ensured proper implementation of all steps of preprocessing through checking of data output and successful retransfer of </a:t>
            </a:r>
            <a:r>
              <a:rPr lang="en-GB" sz="2000" b="0" i="0" u="none" strike="noStrike" dirty="0" err="1">
                <a:effectLst/>
              </a:rPr>
              <a:t>cleanseddata</a:t>
            </a:r>
            <a:r>
              <a:rPr lang="en-GB" sz="2000" b="0" i="0" u="none" strike="noStrike" dirty="0">
                <a:effectLst/>
              </a:rPr>
              <a:t> to S3. The systematic and iterative retransfer provided a strong basis for machine learning integration.</a:t>
            </a:r>
            <a:endParaRPr lang="en-GB" sz="2000" dirty="0"/>
          </a:p>
          <a:p>
            <a:r>
              <a:rPr lang="en-GB" sz="2000" b="0" i="0" u="none" strike="noStrike" dirty="0">
                <a:effectLst/>
              </a:rPr>
              <a:t>For Phase 2, </a:t>
            </a:r>
            <a:r>
              <a:rPr lang="en-GB" sz="2000" b="0" i="0" u="none" strike="noStrike" dirty="0" err="1">
                <a:effectLst/>
              </a:rPr>
              <a:t>SageMaker</a:t>
            </a:r>
            <a:r>
              <a:rPr lang="en-GB" sz="2000" b="0" i="0" u="none" strike="noStrike" dirty="0">
                <a:effectLst/>
              </a:rPr>
              <a:t> Studio was used for building and training a Linear Regression model. The task division was clearly defined: preprocessing, model building, visualization, and documentation were methodically covered. All members of the team worked together, </a:t>
            </a:r>
            <a:r>
              <a:rPr lang="en-GB" sz="2000" b="0" i="0" u="none" strike="noStrike" dirty="0" err="1">
                <a:effectLst/>
              </a:rPr>
              <a:t>takingcare</a:t>
            </a:r>
            <a:r>
              <a:rPr lang="en-GB" sz="2000" b="0" i="0" u="none" strike="noStrike" dirty="0">
                <a:effectLst/>
              </a:rPr>
              <a:t> that project deliverables were met within the timeframe specified, with outputs stored for long-term retrieval in S3.</a:t>
            </a:r>
            <a:br>
              <a:rPr lang="en-US" sz="2000" dirty="0"/>
            </a:br>
            <a:endParaRPr lang="en-US" sz="2000" dirty="0"/>
          </a:p>
        </p:txBody>
      </p:sp>
      <p:sp>
        <p:nvSpPr>
          <p:cNvPr id="4" name="Slide Number Placeholder 3">
            <a:extLst>
              <a:ext uri="{FF2B5EF4-FFF2-40B4-BE49-F238E27FC236}">
                <a16:creationId xmlns:a16="http://schemas.microsoft.com/office/drawing/2014/main" id="{BACF2FC6-8E7B-2841-EBE5-E362D389C4FD}"/>
              </a:ext>
            </a:extLst>
          </p:cNvPr>
          <p:cNvSpPr>
            <a:spLocks noGrp="1"/>
          </p:cNvSpPr>
          <p:nvPr>
            <p:ph type="sldNum" sz="quarter" idx="12"/>
          </p:nvPr>
        </p:nvSpPr>
        <p:spPr/>
        <p:txBody>
          <a:bodyPr/>
          <a:lstStyle/>
          <a:p>
            <a:fld id="{0A5CBF63-613C-4E8E-B1A0-D710C5F27341}" type="slidenum">
              <a:rPr lang="en-US" smtClean="0"/>
              <a:t>21</a:t>
            </a:fld>
            <a:endParaRPr lang="en-US"/>
          </a:p>
        </p:txBody>
      </p:sp>
    </p:spTree>
    <p:extLst>
      <p:ext uri="{BB962C8B-B14F-4D97-AF65-F5344CB8AC3E}">
        <p14:creationId xmlns:p14="http://schemas.microsoft.com/office/powerpoint/2010/main" val="1070639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30E9-F690-6C0B-011F-45DBCF0DB7EA}"/>
              </a:ext>
            </a:extLst>
          </p:cNvPr>
          <p:cNvSpPr>
            <a:spLocks noGrp="1"/>
          </p:cNvSpPr>
          <p:nvPr>
            <p:ph type="title"/>
          </p:nvPr>
        </p:nvSpPr>
        <p:spPr/>
        <p:txBody>
          <a:bodyPr/>
          <a:lstStyle/>
          <a:p>
            <a:r>
              <a:rPr lang="en-IN" b="0" i="0" dirty="0">
                <a:effectLst/>
                <a:latin typeface="Arial" panose="020B0604020202020204" pitchFamily="34" charset="0"/>
              </a:rPr>
              <a:t>Responsibility &amp;Contributions  </a:t>
            </a:r>
            <a:endParaRPr lang="en-US" dirty="0"/>
          </a:p>
        </p:txBody>
      </p:sp>
      <p:sp>
        <p:nvSpPr>
          <p:cNvPr id="4" name="Slide Number Placeholder 3">
            <a:extLst>
              <a:ext uri="{FF2B5EF4-FFF2-40B4-BE49-F238E27FC236}">
                <a16:creationId xmlns:a16="http://schemas.microsoft.com/office/drawing/2014/main" id="{7A2341EF-F31C-F75B-20B0-8B33DBDF530B}"/>
              </a:ext>
            </a:extLst>
          </p:cNvPr>
          <p:cNvSpPr>
            <a:spLocks noGrp="1"/>
          </p:cNvSpPr>
          <p:nvPr>
            <p:ph type="sldNum" sz="quarter" idx="12"/>
          </p:nvPr>
        </p:nvSpPr>
        <p:spPr/>
        <p:txBody>
          <a:bodyPr/>
          <a:lstStyle/>
          <a:p>
            <a:fld id="{0A5CBF63-613C-4E8E-B1A0-D710C5F27341}" type="slidenum">
              <a:rPr lang="en-US" smtClean="0"/>
              <a:t>22</a:t>
            </a:fld>
            <a:endParaRPr lang="en-US"/>
          </a:p>
        </p:txBody>
      </p:sp>
      <p:sp>
        <p:nvSpPr>
          <p:cNvPr id="11" name="Rectangle 3">
            <a:extLst>
              <a:ext uri="{FF2B5EF4-FFF2-40B4-BE49-F238E27FC236}">
                <a16:creationId xmlns:a16="http://schemas.microsoft.com/office/drawing/2014/main" id="{DDEC7BAC-82B3-2171-FE61-2BC49F111143}"/>
              </a:ext>
            </a:extLst>
          </p:cNvPr>
          <p:cNvSpPr>
            <a:spLocks noChangeArrowheads="1"/>
          </p:cNvSpPr>
          <p:nvPr/>
        </p:nvSpPr>
        <p:spPr bwMode="auto">
          <a:xfrm>
            <a:off x="-3269386" y="-267691"/>
            <a:ext cx="1546138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br>
            <a:br>
              <a:rPr kumimoji="0" lang="en-US" altLang="en-US" sz="1200" b="0" i="0" u="none" strike="noStrike" cap="none" normalizeH="0" baseline="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Content Placeholder 12">
            <a:extLst>
              <a:ext uri="{FF2B5EF4-FFF2-40B4-BE49-F238E27FC236}">
                <a16:creationId xmlns:a16="http://schemas.microsoft.com/office/drawing/2014/main" id="{AEFCEBA0-28E6-3A00-81CE-CF939D591485}"/>
              </a:ext>
            </a:extLst>
          </p:cNvPr>
          <p:cNvSpPr>
            <a:spLocks noGrp="1"/>
          </p:cNvSpPr>
          <p:nvPr>
            <p:ph idx="1"/>
          </p:nvPr>
        </p:nvSpPr>
        <p:spPr/>
        <p:txBody>
          <a:bodyPr/>
          <a:lstStyle/>
          <a:p>
            <a:pPr marL="0" indent="0">
              <a:buNone/>
            </a:pPr>
            <a:r>
              <a:rPr lang="en-US" dirty="0"/>
              <a:t>    </a:t>
            </a:r>
          </a:p>
        </p:txBody>
      </p:sp>
      <p:graphicFrame>
        <p:nvGraphicFramePr>
          <p:cNvPr id="26" name="Table 25">
            <a:extLst>
              <a:ext uri="{FF2B5EF4-FFF2-40B4-BE49-F238E27FC236}">
                <a16:creationId xmlns:a16="http://schemas.microsoft.com/office/drawing/2014/main" id="{517F4659-8731-73D6-0467-71899AF3F092}"/>
              </a:ext>
            </a:extLst>
          </p:cNvPr>
          <p:cNvGraphicFramePr>
            <a:graphicFrameLocks noGrp="1"/>
          </p:cNvGraphicFramePr>
          <p:nvPr>
            <p:extLst>
              <p:ext uri="{D42A27DB-BD31-4B8C-83A1-F6EECF244321}">
                <p14:modId xmlns:p14="http://schemas.microsoft.com/office/powerpoint/2010/main" val="1037219180"/>
              </p:ext>
            </p:extLst>
          </p:nvPr>
        </p:nvGraphicFramePr>
        <p:xfrm>
          <a:off x="1284514" y="2547257"/>
          <a:ext cx="6913555" cy="2276997"/>
        </p:xfrm>
        <a:graphic>
          <a:graphicData uri="http://schemas.openxmlformats.org/drawingml/2006/table">
            <a:tbl>
              <a:tblPr firstRow="1" firstCol="1" bandRow="1"/>
              <a:tblGrid>
                <a:gridCol w="2304263">
                  <a:extLst>
                    <a:ext uri="{9D8B030D-6E8A-4147-A177-3AD203B41FA5}">
                      <a16:colId xmlns:a16="http://schemas.microsoft.com/office/drawing/2014/main" val="3712545909"/>
                    </a:ext>
                  </a:extLst>
                </a:gridCol>
                <a:gridCol w="2304263">
                  <a:extLst>
                    <a:ext uri="{9D8B030D-6E8A-4147-A177-3AD203B41FA5}">
                      <a16:colId xmlns:a16="http://schemas.microsoft.com/office/drawing/2014/main" val="3345606126"/>
                    </a:ext>
                  </a:extLst>
                </a:gridCol>
                <a:gridCol w="2305029">
                  <a:extLst>
                    <a:ext uri="{9D8B030D-6E8A-4147-A177-3AD203B41FA5}">
                      <a16:colId xmlns:a16="http://schemas.microsoft.com/office/drawing/2014/main" val="981583025"/>
                    </a:ext>
                  </a:extLst>
                </a:gridCol>
              </a:tblGrid>
              <a:tr h="253000">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Name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Tasks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Contribution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9260186"/>
                  </a:ext>
                </a:extLst>
              </a:tr>
              <a:tr h="758999">
                <a:tc>
                  <a:txBody>
                    <a:bodyPr/>
                    <a:lstStyle/>
                    <a:p>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R.Saikumarreddy</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Aws setup, Data Preprocessing ,Documentation</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30%</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5311685"/>
                  </a:ext>
                </a:extLst>
              </a:tr>
              <a:tr h="505999">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Krishna Chaitanya Kandepu</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Data Storage, Hive queries, Documentation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20%</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9798795"/>
                  </a:ext>
                </a:extLst>
              </a:tr>
              <a:tr h="505999">
                <a:tc>
                  <a:txBody>
                    <a:bodyPr/>
                    <a:lstStyle/>
                    <a:p>
                      <a:r>
                        <a:rPr lang="en-IN" sz="1200" kern="100" dirty="0">
                          <a:effectLst/>
                          <a:latin typeface="Aptos" panose="020B0004020202020204" pitchFamily="34" charset="0"/>
                          <a:ea typeface="Aptos" panose="020B0004020202020204" pitchFamily="34" charset="0"/>
                          <a:cs typeface="Times New Roman" panose="02020603050405020304" pitchFamily="18" charset="0"/>
                        </a:rPr>
                        <a:t>Karanam </a:t>
                      </a:r>
                      <a:r>
                        <a:rPr lang="en-IN" sz="1200" kern="100" dirty="0" err="1">
                          <a:effectLst/>
                          <a:latin typeface="Aptos" panose="020B0004020202020204" pitchFamily="34" charset="0"/>
                          <a:ea typeface="Aptos" panose="020B0004020202020204" pitchFamily="34" charset="0"/>
                          <a:cs typeface="Times New Roman" panose="02020603050405020304" pitchFamily="18" charset="0"/>
                        </a:rPr>
                        <a:t>Dimpu</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200" kern="100" dirty="0" err="1">
                          <a:effectLst/>
                          <a:latin typeface="Aptos" panose="020B0004020202020204" pitchFamily="34" charset="0"/>
                          <a:ea typeface="Aptos" panose="020B0004020202020204" pitchFamily="34" charset="0"/>
                          <a:cs typeface="Times New Roman" panose="02020603050405020304" pitchFamily="18" charset="0"/>
                        </a:rPr>
                        <a:t>Nithish</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Tools setup, Hive quries,Documentation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30%</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4086244"/>
                  </a:ext>
                </a:extLst>
              </a:tr>
              <a:tr h="253000">
                <a:tc>
                  <a:txBody>
                    <a:bodyPr/>
                    <a:lstStyle/>
                    <a:p>
                      <a:r>
                        <a:rPr lang="en-IN" sz="1200" kern="100">
                          <a:effectLst/>
                          <a:latin typeface="Aptos" panose="020B0004020202020204" pitchFamily="34" charset="0"/>
                          <a:ea typeface="Aptos" panose="020B0004020202020204" pitchFamily="34" charset="0"/>
                          <a:cs typeface="Times New Roman" panose="02020603050405020304" pitchFamily="18" charset="0"/>
                        </a:rPr>
                        <a:t>Mohammed Sifatullah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a:effectLst/>
                          <a:latin typeface="Aptos" panose="020B0004020202020204" pitchFamily="34" charset="0"/>
                          <a:ea typeface="Aptos" panose="020B0004020202020204" pitchFamily="34" charset="0"/>
                          <a:cs typeface="Times New Roman" panose="02020603050405020304" pitchFamily="18" charset="0"/>
                        </a:rPr>
                        <a:t>Documentation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20%</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7915738"/>
                  </a:ext>
                </a:extLst>
              </a:tr>
            </a:tbl>
          </a:graphicData>
        </a:graphic>
      </p:graphicFrame>
      <p:sp>
        <p:nvSpPr>
          <p:cNvPr id="27" name="Rectangle 8">
            <a:extLst>
              <a:ext uri="{FF2B5EF4-FFF2-40B4-BE49-F238E27FC236}">
                <a16:creationId xmlns:a16="http://schemas.microsoft.com/office/drawing/2014/main" id="{D954B21B-0AAB-E646-6D14-EC9D28A954A4}"/>
              </a:ext>
            </a:extLst>
          </p:cNvPr>
          <p:cNvSpPr>
            <a:spLocks noChangeArrowheads="1"/>
          </p:cNvSpPr>
          <p:nvPr/>
        </p:nvSpPr>
        <p:spPr bwMode="auto">
          <a:xfrm>
            <a:off x="3233738" y="3178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24542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2662-DC40-05A0-BA7E-1C3CEC6D2B17}"/>
              </a:ext>
            </a:extLst>
          </p:cNvPr>
          <p:cNvSpPr>
            <a:spLocks noGrp="1"/>
          </p:cNvSpPr>
          <p:nvPr>
            <p:ph type="title"/>
          </p:nvPr>
        </p:nvSpPr>
        <p:spPr/>
        <p:txBody>
          <a:bodyPr/>
          <a:lstStyle/>
          <a:p>
            <a:r>
              <a:rPr lang="en-US" dirty="0"/>
              <a:t>Challenges &amp; </a:t>
            </a:r>
            <a:r>
              <a:rPr lang="en-US" dirty="0" err="1"/>
              <a:t>Refrences</a:t>
            </a:r>
            <a:r>
              <a:rPr lang="en-US" dirty="0"/>
              <a:t>:</a:t>
            </a:r>
          </a:p>
        </p:txBody>
      </p:sp>
      <p:sp>
        <p:nvSpPr>
          <p:cNvPr id="3" name="Content Placeholder 2">
            <a:extLst>
              <a:ext uri="{FF2B5EF4-FFF2-40B4-BE49-F238E27FC236}">
                <a16:creationId xmlns:a16="http://schemas.microsoft.com/office/drawing/2014/main" id="{E0FD4034-FBFA-8ECE-ECB3-B274C03AD088}"/>
              </a:ext>
            </a:extLst>
          </p:cNvPr>
          <p:cNvSpPr>
            <a:spLocks noGrp="1"/>
          </p:cNvSpPr>
          <p:nvPr>
            <p:ph idx="1"/>
          </p:nvPr>
        </p:nvSpPr>
        <p:spPr/>
        <p:txBody>
          <a:bodyPr/>
          <a:lstStyle/>
          <a:p>
            <a:r>
              <a:rPr lang="en-US" sz="1800" b="1" dirty="0">
                <a:effectLst/>
                <a:ea typeface="Aptos" panose="020B0004020202020204" pitchFamily="34" charset="0"/>
              </a:rPr>
              <a:t>Issues/Concerns</a:t>
            </a:r>
            <a:r>
              <a:rPr lang="en-IN" sz="1800" b="1" dirty="0">
                <a:ea typeface="Aptos" panose="020B0004020202020204" pitchFamily="34" charset="0"/>
              </a:rPr>
              <a:t>:</a:t>
            </a:r>
            <a:br>
              <a:rPr lang="en-IN" sz="1800" b="1" dirty="0">
                <a:ea typeface="Aptos" panose="020B0004020202020204" pitchFamily="34" charset="0"/>
              </a:rPr>
            </a:br>
            <a:r>
              <a:rPr lang="en-US" sz="1800" kern="100" dirty="0">
                <a:effectLst/>
                <a:ea typeface="Aptos" panose="020B0004020202020204" pitchFamily="34" charset="0"/>
              </a:rPr>
              <a:t>1.Optimization is one of the big challenges for writing the queries and processing the data. We solved this challenge by distributing ,partitioning </a:t>
            </a:r>
            <a:r>
              <a:rPr lang="en-IN" sz="1800" kern="100" dirty="0">
                <a:effectLst/>
                <a:ea typeface="Aptos" panose="020B0004020202020204" pitchFamily="34" charset="0"/>
              </a:rPr>
              <a:t>the workflow, queries to get the accurate results</a:t>
            </a:r>
            <a:br>
              <a:rPr lang="en-IN" sz="1800" kern="100" dirty="0">
                <a:effectLst/>
                <a:ea typeface="Aptos" panose="020B0004020202020204" pitchFamily="34" charset="0"/>
              </a:rPr>
            </a:br>
            <a:r>
              <a:rPr lang="en-IN" sz="1800" kern="100" dirty="0">
                <a:effectLst/>
                <a:ea typeface="Aptos" panose="020B0004020202020204" pitchFamily="34" charset="0"/>
              </a:rPr>
              <a:t>2.The next Challenge is Logistical concerns were coordinating with the setup of </a:t>
            </a:r>
            <a:r>
              <a:rPr lang="en-IN" sz="1800" kern="100" dirty="0" err="1">
                <a:effectLst/>
                <a:ea typeface="Aptos" panose="020B0004020202020204" pitchFamily="34" charset="0"/>
              </a:rPr>
              <a:t>emr,hive</a:t>
            </a:r>
            <a:r>
              <a:rPr lang="en-IN" sz="1800" kern="100" dirty="0">
                <a:effectLst/>
                <a:ea typeface="Aptos" panose="020B0004020202020204" pitchFamily="34" charset="0"/>
              </a:rPr>
              <a:t> among the team members but we resolved this with the proper documentation, task delegations.</a:t>
            </a:r>
          </a:p>
          <a:p>
            <a:r>
              <a:rPr lang="en-IN" sz="1800" b="1" kern="100" dirty="0">
                <a:effectLst/>
                <a:ea typeface="Aptos" panose="020B0004020202020204" pitchFamily="34" charset="0"/>
              </a:rPr>
              <a:t>References/Bibliography:</a:t>
            </a:r>
            <a:endParaRPr lang="en-IN" sz="1800" kern="100" dirty="0">
              <a:effectLst/>
              <a:ea typeface="Aptos" panose="020B0004020202020204" pitchFamily="34" charset="0"/>
            </a:endParaRPr>
          </a:p>
          <a:p>
            <a:pPr marL="342900" lvl="0" indent="-342900">
              <a:buFont typeface="+mj-lt"/>
              <a:buAutoNum type="arabicPeriod"/>
              <a:tabLst>
                <a:tab pos="457200" algn="l"/>
              </a:tabLst>
            </a:pPr>
            <a:r>
              <a:rPr lang="en-IN" sz="1800" b="1" kern="100" dirty="0">
                <a:effectLst/>
                <a:ea typeface="Aptos" panose="020B0004020202020204" pitchFamily="34" charset="0"/>
              </a:rPr>
              <a:t>UCI Air Quality Dataset</a:t>
            </a:r>
            <a:r>
              <a:rPr lang="en-IN" sz="1800" kern="100" dirty="0">
                <a:effectLst/>
                <a:ea typeface="Aptos" panose="020B0004020202020204" pitchFamily="34" charset="0"/>
              </a:rPr>
              <a:t> - </a:t>
            </a:r>
            <a:r>
              <a:rPr lang="en-IN" sz="1800" u="sng" kern="100" dirty="0">
                <a:solidFill>
                  <a:srgbClr val="467886"/>
                </a:solidFill>
                <a:effectLst/>
                <a:ea typeface="Aptos" panose="020B0004020202020204" pitchFamily="34" charset="0"/>
                <a:hlinkClick r:id="rId2"/>
              </a:rPr>
              <a:t>https://archive.ics.uci.edu/ml/datasets/air+quality</a:t>
            </a:r>
            <a:endParaRPr lang="en-IN" sz="1800" kern="100" dirty="0">
              <a:effectLst/>
              <a:ea typeface="Aptos" panose="020B0004020202020204" pitchFamily="34" charset="0"/>
            </a:endParaRPr>
          </a:p>
          <a:p>
            <a:pPr marL="342900" lvl="0" indent="-342900">
              <a:buFont typeface="+mj-lt"/>
              <a:buAutoNum type="arabicPeriod"/>
              <a:tabLst>
                <a:tab pos="457200" algn="l"/>
              </a:tabLst>
            </a:pPr>
            <a:r>
              <a:rPr lang="en-IN" sz="1800" b="1" kern="100" dirty="0">
                <a:effectLst/>
                <a:ea typeface="Aptos" panose="020B0004020202020204" pitchFamily="34" charset="0"/>
              </a:rPr>
              <a:t>Apache Hive Documentation</a:t>
            </a:r>
            <a:r>
              <a:rPr lang="en-IN" sz="1800" kern="100" dirty="0">
                <a:effectLst/>
                <a:ea typeface="Aptos" panose="020B0004020202020204" pitchFamily="34" charset="0"/>
              </a:rPr>
              <a:t> - </a:t>
            </a:r>
            <a:r>
              <a:rPr lang="en-IN" sz="1800" u="sng" kern="100" dirty="0">
                <a:solidFill>
                  <a:srgbClr val="467886"/>
                </a:solidFill>
                <a:effectLst/>
                <a:ea typeface="Aptos" panose="020B0004020202020204" pitchFamily="34" charset="0"/>
                <a:hlinkClick r:id="rId3"/>
              </a:rPr>
              <a:t>https://cwiki.apache.org/confluence/display/Hive/Home</a:t>
            </a:r>
            <a:endParaRPr lang="en-IN" sz="1800" kern="100" dirty="0">
              <a:effectLst/>
              <a:ea typeface="Aptos" panose="020B0004020202020204" pitchFamily="34" charset="0"/>
            </a:endParaRPr>
          </a:p>
          <a:p>
            <a:pPr marL="342900" lvl="0" indent="-342900">
              <a:buFont typeface="+mj-lt"/>
              <a:buAutoNum type="arabicPeriod"/>
              <a:tabLst>
                <a:tab pos="457200" algn="l"/>
              </a:tabLst>
            </a:pPr>
            <a:r>
              <a:rPr lang="en-IN" sz="1800" b="1" kern="100" dirty="0">
                <a:effectLst/>
                <a:ea typeface="Aptos" panose="020B0004020202020204" pitchFamily="34" charset="0"/>
              </a:rPr>
              <a:t>Amazon Web Services (AWS) Documentation</a:t>
            </a:r>
            <a:r>
              <a:rPr lang="en-IN" sz="1800" kern="100" dirty="0">
                <a:effectLst/>
                <a:ea typeface="Aptos" panose="020B0004020202020204" pitchFamily="34" charset="0"/>
              </a:rPr>
              <a:t> - </a:t>
            </a:r>
            <a:r>
              <a:rPr lang="en-IN" sz="1800" u="sng" kern="100" dirty="0">
                <a:solidFill>
                  <a:srgbClr val="467886"/>
                </a:solidFill>
                <a:effectLst/>
                <a:ea typeface="Aptos" panose="020B0004020202020204" pitchFamily="34" charset="0"/>
                <a:hlinkClick r:id="rId4"/>
              </a:rPr>
              <a:t>https://aws.amazon.com/documentation/</a:t>
            </a:r>
            <a:endParaRPr lang="en-IN" sz="1800" u="sng" kern="100" dirty="0">
              <a:solidFill>
                <a:srgbClr val="467886"/>
              </a:solidFill>
              <a:effectLst/>
              <a:ea typeface="Aptos" panose="020B0004020202020204" pitchFamily="34" charset="0"/>
            </a:endParaRPr>
          </a:p>
          <a:p>
            <a:pPr marL="342900" indent="-342900">
              <a:buFont typeface="+mj-lt"/>
              <a:buAutoNum type="arabicPeriod"/>
              <a:tabLst>
                <a:tab pos="457200" algn="l"/>
              </a:tabLst>
            </a:pPr>
            <a:r>
              <a:rPr lang="en-IN" sz="2400" kern="100" dirty="0">
                <a:ea typeface="Aptos" panose="020B0004020202020204" pitchFamily="34" charset="0"/>
              </a:rPr>
              <a:t> </a:t>
            </a:r>
            <a:r>
              <a:rPr lang="en-IN" sz="1800" b="1" kern="100" dirty="0">
                <a:ea typeface="Aptos" panose="020B0004020202020204" pitchFamily="34" charset="0"/>
              </a:rPr>
              <a:t>S3 bucket </a:t>
            </a:r>
            <a:r>
              <a:rPr lang="en-IN" sz="1800" b="1" kern="100" dirty="0" err="1">
                <a:ea typeface="Aptos" panose="020B0004020202020204" pitchFamily="34" charset="0"/>
              </a:rPr>
              <a:t>storted</a:t>
            </a:r>
            <a:r>
              <a:rPr lang="en-IN" sz="1800" b="1" kern="100" dirty="0">
                <a:ea typeface="Aptos" panose="020B0004020202020204" pitchFamily="34" charset="0"/>
              </a:rPr>
              <a:t> in AWS path : </a:t>
            </a:r>
            <a:r>
              <a:rPr lang="en-GB" sz="1200" b="0" dirty="0">
                <a:solidFill>
                  <a:srgbClr val="0070C0"/>
                </a:solidFill>
                <a:effectLst/>
                <a:latin typeface="Menlo" panose="020B0609030804020204" pitchFamily="49" charset="0"/>
              </a:rPr>
              <a:t>s3://finalprojectbigdata2/</a:t>
            </a:r>
            <a:r>
              <a:rPr lang="en-GB" sz="1200" b="0" dirty="0" err="1">
                <a:solidFill>
                  <a:srgbClr val="0070C0"/>
                </a:solidFill>
                <a:effectLst/>
                <a:latin typeface="Menlo" panose="020B0609030804020204" pitchFamily="49" charset="0"/>
              </a:rPr>
              <a:t>air_quality_filtered_labeled.csv</a:t>
            </a:r>
            <a:endParaRPr lang="en-GB" sz="1200" b="0" dirty="0">
              <a:solidFill>
                <a:srgbClr val="0070C0"/>
              </a:solidFill>
              <a:effectLst/>
              <a:latin typeface="Menlo" panose="020B0609030804020204" pitchFamily="49" charset="0"/>
            </a:endParaRPr>
          </a:p>
          <a:p>
            <a:pPr marL="0" lvl="0" indent="0">
              <a:buNone/>
              <a:tabLst>
                <a:tab pos="457200" algn="l"/>
              </a:tabLst>
            </a:pPr>
            <a:endParaRPr lang="en-IN" sz="1800" kern="100" dirty="0">
              <a:effectLst/>
              <a:ea typeface="Aptos" panose="020B00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4AC53F2D-F576-1968-AB4E-70E07FBFD495}"/>
              </a:ext>
            </a:extLst>
          </p:cNvPr>
          <p:cNvSpPr>
            <a:spLocks noGrp="1"/>
          </p:cNvSpPr>
          <p:nvPr>
            <p:ph type="sldNum" sz="quarter" idx="12"/>
          </p:nvPr>
        </p:nvSpPr>
        <p:spPr/>
        <p:txBody>
          <a:bodyPr/>
          <a:lstStyle/>
          <a:p>
            <a:fld id="{0A5CBF63-613C-4E8E-B1A0-D710C5F27341}" type="slidenum">
              <a:rPr lang="en-US" smtClean="0"/>
              <a:t>23</a:t>
            </a:fld>
            <a:endParaRPr lang="en-US"/>
          </a:p>
        </p:txBody>
      </p:sp>
    </p:spTree>
    <p:extLst>
      <p:ext uri="{BB962C8B-B14F-4D97-AF65-F5344CB8AC3E}">
        <p14:creationId xmlns:p14="http://schemas.microsoft.com/office/powerpoint/2010/main" val="1093859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38D13D-4E3D-E75A-6073-FBD8E6EB8336}"/>
              </a:ext>
            </a:extLst>
          </p:cNvPr>
          <p:cNvSpPr>
            <a:spLocks noGrp="1"/>
          </p:cNvSpPr>
          <p:nvPr>
            <p:ph type="ctrTitle"/>
          </p:nvPr>
        </p:nvSpPr>
        <p:spPr>
          <a:xfrm>
            <a:off x="1524000" y="1122363"/>
            <a:ext cx="9144000" cy="2387600"/>
          </a:xfrm>
        </p:spPr>
        <p:txBody>
          <a:bodyPr anchor="b">
            <a:normAutofit fontScale="90000"/>
          </a:bodyPr>
          <a:lstStyle/>
          <a:p>
            <a:pPr marL="0" indent="0">
              <a:buNone/>
            </a:pPr>
            <a:r>
              <a:rPr lang="en-US" sz="5100" dirty="0"/>
              <a:t>                                  </a:t>
            </a:r>
          </a:p>
          <a:p>
            <a:pPr marL="0" indent="0">
              <a:buNone/>
            </a:pPr>
            <a:endParaRPr lang="en-US" sz="5100" dirty="0"/>
          </a:p>
          <a:p>
            <a:pPr marL="0" indent="0">
              <a:buNone/>
            </a:pPr>
            <a:r>
              <a:rPr lang="en-US" sz="5100" dirty="0"/>
              <a:t>  </a:t>
            </a:r>
            <a:r>
              <a:rPr lang="en-US" sz="7200" dirty="0"/>
              <a:t>Thank you !</a:t>
            </a:r>
          </a:p>
        </p:txBody>
      </p:sp>
      <p:sp>
        <p:nvSpPr>
          <p:cNvPr id="4" name="Slide Number Placeholder 3">
            <a:extLst>
              <a:ext uri="{FF2B5EF4-FFF2-40B4-BE49-F238E27FC236}">
                <a16:creationId xmlns:a16="http://schemas.microsoft.com/office/drawing/2014/main" id="{CBC802A9-AC49-1776-5041-71CDE2377C3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A5CBF63-613C-4E8E-B1A0-D710C5F27341}" type="slidenum">
              <a:rPr lang="en-US" smtClean="0"/>
              <a:pPr>
                <a:spcAft>
                  <a:spcPts val="600"/>
                </a:spcAft>
              </a:pPr>
              <a:t>24</a:t>
            </a:fld>
            <a:endParaRPr lang="en-US"/>
          </a:p>
        </p:txBody>
      </p:sp>
    </p:spTree>
    <p:extLst>
      <p:ext uri="{BB962C8B-B14F-4D97-AF65-F5344CB8AC3E}">
        <p14:creationId xmlns:p14="http://schemas.microsoft.com/office/powerpoint/2010/main" val="1492814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4B2B-282F-4167-9B59-147BE8B74651}"/>
              </a:ext>
            </a:extLst>
          </p:cNvPr>
          <p:cNvSpPr>
            <a:spLocks noGrp="1"/>
          </p:cNvSpPr>
          <p:nvPr>
            <p:ph type="title"/>
          </p:nvPr>
        </p:nvSpPr>
        <p:spPr>
          <a:xfrm>
            <a:off x="838199" y="220717"/>
            <a:ext cx="10515600" cy="725214"/>
          </a:xfrm>
        </p:spPr>
        <p:txBody>
          <a:bodyPr anchor="ctr">
            <a:normAutofit/>
          </a:bodyPr>
          <a:lstStyle/>
          <a:p>
            <a:r>
              <a:rPr lang="en-IN" dirty="0"/>
              <a:t>Project Overview</a:t>
            </a:r>
            <a:endParaRPr lang="en-US" dirty="0"/>
          </a:p>
        </p:txBody>
      </p:sp>
      <p:sp>
        <p:nvSpPr>
          <p:cNvPr id="7" name="TextBox 6">
            <a:extLst>
              <a:ext uri="{FF2B5EF4-FFF2-40B4-BE49-F238E27FC236}">
                <a16:creationId xmlns:a16="http://schemas.microsoft.com/office/drawing/2014/main" id="{C1FEC44E-199E-96A2-D1F9-6934B959D12F}"/>
              </a:ext>
            </a:extLst>
          </p:cNvPr>
          <p:cNvSpPr txBox="1"/>
          <p:nvPr/>
        </p:nvSpPr>
        <p:spPr>
          <a:xfrm>
            <a:off x="838200" y="1135118"/>
            <a:ext cx="8799786" cy="5412827"/>
          </a:xfrm>
          <a:prstGeom prst="rect">
            <a:avLst/>
          </a:prstGeom>
        </p:spPr>
        <p:txBody>
          <a:bodyPr vert="horz" lIns="91440" tIns="45720" rIns="91440" bIns="45720" rtlCol="0">
            <a:normAutofit fontScale="25000" lnSpcReduction="20000"/>
          </a:bodyPr>
          <a:lstStyle/>
          <a:p>
            <a:pPr marL="228600" indent="-228600">
              <a:spcBef>
                <a:spcPts val="1000"/>
              </a:spcBef>
              <a:buFont typeface="Arial" panose="020B0604020202020204" pitchFamily="34" charset="0"/>
              <a:buChar char="•"/>
            </a:pPr>
            <a:r>
              <a:rPr lang="en-GB" sz="6400" b="1" i="0" u="none" strike="noStrike" dirty="0">
                <a:effectLst/>
                <a:latin typeface="Times New Roman" panose="02020603050405020304" pitchFamily="18" charset="0"/>
                <a:cs typeface="Times New Roman" panose="02020603050405020304" pitchFamily="18" charset="0"/>
              </a:rPr>
              <a:t>Project 1: Phase 1 - Preprocessing data using Hive</a:t>
            </a:r>
          </a:p>
          <a:p>
            <a:pPr marL="228600" indent="-228600">
              <a:spcBef>
                <a:spcPts val="1000"/>
              </a:spcBef>
              <a:buFont typeface="Arial" panose="020B0604020202020204" pitchFamily="34" charset="0"/>
              <a:buChar char="•"/>
            </a:pPr>
            <a:r>
              <a:rPr lang="en-GB" sz="6400" b="0" i="0" u="none" strike="noStrike" dirty="0">
                <a:effectLst/>
                <a:latin typeface="Times New Roman" panose="02020603050405020304" pitchFamily="18" charset="0"/>
                <a:cs typeface="Times New Roman" panose="02020603050405020304" pitchFamily="18" charset="0"/>
              </a:rPr>
              <a:t>We started with downloading the available dataset at the UCI Machine Learning Repository containing hourly concentration of </a:t>
            </a:r>
            <a:r>
              <a:rPr lang="en-GB" sz="6400" b="0" i="0" u="none" strike="noStrike" dirty="0" err="1">
                <a:effectLst/>
                <a:latin typeface="Times New Roman" panose="02020603050405020304" pitchFamily="18" charset="0"/>
                <a:cs typeface="Times New Roman" panose="02020603050405020304" pitchFamily="18" charset="0"/>
              </a:rPr>
              <a:t>severaldifferent</a:t>
            </a:r>
            <a:r>
              <a:rPr lang="en-GB" sz="6400" b="0" i="0" u="none" strike="noStrike" dirty="0">
                <a:effectLst/>
                <a:latin typeface="Times New Roman" panose="02020603050405020304" pitchFamily="18" charset="0"/>
                <a:cs typeface="Times New Roman" panose="02020603050405020304" pitchFamily="18" charset="0"/>
              </a:rPr>
              <a:t> kinds of pollutants for an extended period of time. The dataset contains CO, NO₂, C₆H₆ (Benzene), temperature, humidity, and sensor measures.</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With Apache Hive on AWS, we:</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Imported raw data into a Hive table</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Undertook preprocessing procedures including:</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Null or invalid values elimination</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Basic clean-up and formatting</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Developed a clean, well-structured CSV file ready for machine learning</a:t>
            </a:r>
            <a:br>
              <a:rPr lang="en-GB" sz="6400" b="0" i="0" u="none" strike="noStrike" dirty="0">
                <a:effectLst/>
                <a:latin typeface="Times New Roman" panose="02020603050405020304" pitchFamily="18" charset="0"/>
                <a:cs typeface="Times New Roman" panose="02020603050405020304" pitchFamily="18" charset="0"/>
              </a:rPr>
            </a:br>
            <a:br>
              <a:rPr lang="en-GB" sz="2800" b="0" i="0" u="none" strike="noStrike" dirty="0">
                <a:effectLst/>
                <a:latin typeface="Open Sans" panose="020B0606030504020204" pitchFamily="34" charset="0"/>
              </a:rPr>
            </a:br>
            <a:br>
              <a:rPr lang="en-GB" sz="2800" b="0" i="0" u="none" strike="noStrike" dirty="0">
                <a:effectLst/>
                <a:latin typeface="Open Sans" panose="020B0606030504020204" pitchFamily="34" charset="0"/>
              </a:rPr>
            </a:br>
            <a:br>
              <a:rPr lang="en-GB" sz="2800" b="0" i="0" u="none" strike="noStrike" dirty="0">
                <a:effectLst/>
                <a:latin typeface="Open Sans" panose="020B0606030504020204" pitchFamily="34" charset="0"/>
              </a:rPr>
            </a:br>
            <a:r>
              <a:rPr lang="en-GB" sz="6400" b="1" i="0" u="none" strike="noStrike" dirty="0">
                <a:effectLst/>
                <a:latin typeface="Times New Roman" panose="02020603050405020304" pitchFamily="18" charset="0"/>
                <a:cs typeface="Times New Roman" panose="02020603050405020304" pitchFamily="18" charset="0"/>
              </a:rPr>
              <a:t>Phase 2: </a:t>
            </a:r>
            <a:r>
              <a:rPr lang="en-GB" sz="6400" b="1" i="0" u="none" strike="noStrike" dirty="0">
                <a:solidFill>
                  <a:srgbClr val="000000"/>
                </a:solidFill>
                <a:effectLst/>
                <a:latin typeface="Times New Roman" panose="02020603050405020304" pitchFamily="18" charset="0"/>
                <a:cs typeface="Times New Roman" panose="02020603050405020304" pitchFamily="18" charset="0"/>
              </a:rPr>
              <a:t>ML Model Training &amp; Visualization with </a:t>
            </a:r>
            <a:r>
              <a:rPr lang="en-GB" sz="6400" b="1" i="0" u="none" strike="noStrike" dirty="0" err="1">
                <a:solidFill>
                  <a:srgbClr val="000000"/>
                </a:solidFill>
                <a:effectLst/>
                <a:latin typeface="Times New Roman" panose="02020603050405020304" pitchFamily="18" charset="0"/>
                <a:cs typeface="Times New Roman" panose="02020603050405020304" pitchFamily="18" charset="0"/>
              </a:rPr>
              <a:t>SageMaker</a:t>
            </a:r>
            <a:endParaRPr lang="en-GB" sz="6400" b="1" i="0" u="none" strike="noStrike" dirty="0">
              <a:solidFill>
                <a:srgbClr val="000000"/>
              </a:solidFill>
              <a:effectLst/>
              <a:latin typeface="Times New Roman" panose="02020603050405020304" pitchFamily="18" charset="0"/>
              <a:cs typeface="Times New Roman" panose="02020603050405020304" pitchFamily="18" charset="0"/>
            </a:endParaRPr>
          </a:p>
          <a:p>
            <a:pPr marL="228600" indent="-228600">
              <a:spcBef>
                <a:spcPts val="1000"/>
              </a:spcBef>
              <a:buFont typeface="Arial" panose="020B0604020202020204" pitchFamily="34" charset="0"/>
              <a:buChar char="•"/>
            </a:pPr>
            <a:r>
              <a:rPr lang="en-GB" sz="6400" b="0" i="0" u="none" strike="noStrike" dirty="0">
                <a:effectLst/>
                <a:latin typeface="Times New Roman" panose="02020603050405020304" pitchFamily="18" charset="0"/>
                <a:cs typeface="Times New Roman" panose="02020603050405020304" pitchFamily="18" charset="0"/>
              </a:rPr>
              <a:t>After cleaning, the data set was loaded into an S3 bucket (finalprojectbigdata2) and into the ML workflow within AWS </a:t>
            </a:r>
            <a:r>
              <a:rPr lang="en-GB" sz="6400" b="0" i="0" u="none" strike="noStrike" dirty="0" err="1">
                <a:effectLst/>
                <a:latin typeface="Times New Roman" panose="02020603050405020304" pitchFamily="18" charset="0"/>
                <a:cs typeface="Times New Roman" panose="02020603050405020304" pitchFamily="18" charset="0"/>
              </a:rPr>
              <a:t>SageMaker</a:t>
            </a:r>
            <a:r>
              <a:rPr lang="en-GB" sz="6400" b="0" i="0" u="none" strike="noStrike" dirty="0">
                <a:effectLst/>
                <a:latin typeface="Times New Roman" panose="02020603050405020304" pitchFamily="18" charset="0"/>
                <a:cs typeface="Times New Roman" panose="02020603050405020304" pitchFamily="18" charset="0"/>
              </a:rPr>
              <a:t> Studio.</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Throughout this period:</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A Linear Regression model was built with Scikit-learn within </a:t>
            </a:r>
            <a:r>
              <a:rPr lang="en-GB" sz="6400" b="0" i="0" u="none" strike="noStrike" dirty="0" err="1">
                <a:effectLst/>
                <a:latin typeface="Times New Roman" panose="02020603050405020304" pitchFamily="18" charset="0"/>
                <a:cs typeface="Times New Roman" panose="02020603050405020304" pitchFamily="18" charset="0"/>
              </a:rPr>
              <a:t>Jupyter</a:t>
            </a:r>
            <a:r>
              <a:rPr lang="en-GB" sz="6400" b="0" i="0" u="none" strike="noStrike" dirty="0">
                <a:effectLst/>
                <a:latin typeface="Times New Roman" panose="02020603050405020304" pitchFamily="18" charset="0"/>
                <a:cs typeface="Times New Roman" panose="02020603050405020304" pitchFamily="18" charset="0"/>
              </a:rPr>
              <a:t> Notebook (.</a:t>
            </a:r>
            <a:r>
              <a:rPr lang="en-GB" sz="6400" b="0" i="0" u="none" strike="noStrike" dirty="0" err="1">
                <a:effectLst/>
                <a:latin typeface="Times New Roman" panose="02020603050405020304" pitchFamily="18" charset="0"/>
                <a:cs typeface="Times New Roman" panose="02020603050405020304" pitchFamily="18" charset="0"/>
              </a:rPr>
              <a:t>ipynb</a:t>
            </a:r>
            <a:r>
              <a:rPr lang="en-GB" sz="6400" b="0" i="0" u="none" strike="noStrike" dirty="0">
                <a:effectLst/>
                <a:latin typeface="Times New Roman" panose="02020603050405020304" pitchFamily="18" charset="0"/>
                <a:cs typeface="Times New Roman" panose="02020603050405020304" pitchFamily="18" charset="0"/>
              </a:rPr>
              <a:t>) for use with </a:t>
            </a:r>
            <a:r>
              <a:rPr lang="en-GB" sz="6400" b="0" i="0" u="none" strike="noStrike" dirty="0" err="1">
                <a:effectLst/>
                <a:latin typeface="Times New Roman" panose="02020603050405020304" pitchFamily="18" charset="0"/>
                <a:cs typeface="Times New Roman" panose="02020603050405020304" pitchFamily="18" charset="0"/>
              </a:rPr>
              <a:t>SageMaker</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Several of these characteristics (</a:t>
            </a:r>
            <a:r>
              <a:rPr lang="en-GB" sz="6400" b="0" i="0" u="none" strike="noStrike" dirty="0" err="1">
                <a:effectLst/>
                <a:latin typeface="Times New Roman" panose="02020603050405020304" pitchFamily="18" charset="0"/>
                <a:cs typeface="Times New Roman" panose="02020603050405020304" pitchFamily="18" charset="0"/>
              </a:rPr>
              <a:t>nox_gt</a:t>
            </a:r>
            <a:r>
              <a:rPr lang="en-GB" sz="6400" b="0" i="0" u="none" strike="noStrike" dirty="0">
                <a:effectLst/>
                <a:latin typeface="Times New Roman" panose="02020603050405020304" pitchFamily="18" charset="0"/>
                <a:cs typeface="Times New Roman" panose="02020603050405020304" pitchFamily="18" charset="0"/>
              </a:rPr>
              <a:t>, no2_gt, c6h6_gt, t, rh) were used to predict CO concentration (</a:t>
            </a:r>
            <a:r>
              <a:rPr lang="en-GB" sz="6400" b="0" i="0" u="none" strike="noStrike" dirty="0" err="1">
                <a:effectLst/>
                <a:latin typeface="Times New Roman" panose="02020603050405020304" pitchFamily="18" charset="0"/>
                <a:cs typeface="Times New Roman" panose="02020603050405020304" pitchFamily="18" charset="0"/>
              </a:rPr>
              <a:t>co_gt</a:t>
            </a:r>
            <a:r>
              <a:rPr lang="en-GB" sz="6400" b="0" i="0" u="none" strike="noStrike" dirty="0">
                <a:effectLst/>
                <a:latin typeface="Times New Roman" panose="02020603050405020304" pitchFamily="18" charset="0"/>
                <a:cs typeface="Times New Roman" panose="02020603050405020304" pitchFamily="18" charset="0"/>
              </a:rPr>
              <a:t>)</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The model possessed an R² of around 0.97, which reflects its good prediction potential</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Visualizations created:</a:t>
            </a:r>
            <a:br>
              <a:rPr lang="en-GB" sz="6400" b="0" i="0" u="none" strike="noStrike" dirty="0">
                <a:effectLst/>
                <a:latin typeface="Times New Roman" panose="02020603050405020304" pitchFamily="18" charset="0"/>
                <a:cs typeface="Times New Roman" panose="02020603050405020304" pitchFamily="18" charset="0"/>
              </a:rPr>
            </a:br>
            <a:r>
              <a:rPr lang="en-GB" sz="6400" b="0" i="0" u="none" strike="noStrike" dirty="0">
                <a:effectLst/>
                <a:latin typeface="Times New Roman" panose="02020603050405020304" pitchFamily="18" charset="0"/>
                <a:cs typeface="Times New Roman" panose="02020603050405020304" pitchFamily="18" charset="0"/>
              </a:rPr>
              <a:t>Actual vs Predicted CO Scatter Plot Residual Histogram Feature Coefficients Bar Chart All of these generated charts were automatically saved back to S3 under charts/.</a:t>
            </a:r>
            <a:endParaRPr lang="en-US" sz="6400" kern="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6C303C-761D-4656-893B-5CC2F52F24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A5CBF63-613C-4E8E-B1A0-D710C5F27341}" type="slidenum">
              <a:rPr lang="en-US" smtClean="0"/>
              <a:pPr>
                <a:spcAft>
                  <a:spcPts val="600"/>
                </a:spcAft>
              </a:pPr>
              <a:t>3</a:t>
            </a:fld>
            <a:endParaRPr lang="en-US"/>
          </a:p>
        </p:txBody>
      </p:sp>
      <p:sp>
        <p:nvSpPr>
          <p:cNvPr id="5" name="Rectangle 2">
            <a:extLst>
              <a:ext uri="{FF2B5EF4-FFF2-40B4-BE49-F238E27FC236}">
                <a16:creationId xmlns:a16="http://schemas.microsoft.com/office/drawing/2014/main" id="{A557EE28-77BC-D30D-7B56-E9081675F5D5}"/>
              </a:ext>
            </a:extLst>
          </p:cNvPr>
          <p:cNvSpPr>
            <a:spLocks noGrp="1" noChangeArrowheads="1"/>
          </p:cNvSpPr>
          <p:nvPr>
            <p:ph idx="1"/>
          </p:nvPr>
        </p:nvSpPr>
        <p:spPr bwMode="auto">
          <a:xfrm>
            <a:off x="9288780" y="1825625"/>
            <a:ext cx="2065019"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indent="0">
              <a:buNone/>
            </a:pPr>
            <a:r>
              <a:rPr kumimoji="0" lang="en-US" altLang="en-US" b="0" i="0" u="none" strike="noStrike" kern="1200" cap="none" normalizeH="0" baseline="0" dirty="0">
                <a:ln>
                  <a:noFill/>
                </a:ln>
                <a:effectLst/>
              </a:rPr>
              <a:t> </a:t>
            </a:r>
          </a:p>
        </p:txBody>
      </p:sp>
    </p:spTree>
    <p:extLst>
      <p:ext uri="{BB962C8B-B14F-4D97-AF65-F5344CB8AC3E}">
        <p14:creationId xmlns:p14="http://schemas.microsoft.com/office/powerpoint/2010/main" val="36878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1B63-BF7C-F6A6-1D7B-2F0B937A7E7E}"/>
              </a:ext>
            </a:extLst>
          </p:cNvPr>
          <p:cNvSpPr>
            <a:spLocks noGrp="1"/>
          </p:cNvSpPr>
          <p:nvPr>
            <p:ph type="title"/>
          </p:nvPr>
        </p:nvSpPr>
        <p:spPr>
          <a:xfrm>
            <a:off x="838200" y="136526"/>
            <a:ext cx="10515600" cy="882978"/>
          </a:xfrm>
        </p:spPr>
        <p:txBody>
          <a:bodyPr/>
          <a:lstStyle/>
          <a:p>
            <a:r>
              <a:rPr lang="en-GB" b="0" i="0" u="none" strike="noStrike" dirty="0">
                <a:solidFill>
                  <a:srgbClr val="000000"/>
                </a:solidFill>
                <a:effectLst/>
              </a:rPr>
              <a:t>Objectives</a:t>
            </a:r>
            <a:endParaRPr lang="en-US" dirty="0"/>
          </a:p>
        </p:txBody>
      </p:sp>
      <p:sp>
        <p:nvSpPr>
          <p:cNvPr id="3" name="Content Placeholder 2">
            <a:extLst>
              <a:ext uri="{FF2B5EF4-FFF2-40B4-BE49-F238E27FC236}">
                <a16:creationId xmlns:a16="http://schemas.microsoft.com/office/drawing/2014/main" id="{9FCFEBB2-E207-F408-658D-15D68EF3C2F6}"/>
              </a:ext>
            </a:extLst>
          </p:cNvPr>
          <p:cNvSpPr>
            <a:spLocks noGrp="1"/>
          </p:cNvSpPr>
          <p:nvPr>
            <p:ph idx="1"/>
          </p:nvPr>
        </p:nvSpPr>
        <p:spPr>
          <a:xfrm>
            <a:off x="838200" y="1019504"/>
            <a:ext cx="9976945" cy="5701970"/>
          </a:xfrm>
        </p:spPr>
        <p:txBody>
          <a:bodyPr>
            <a:normAutofit fontScale="77500" lnSpcReduction="20000"/>
          </a:bodyPr>
          <a:lstStyle/>
          <a:p>
            <a:r>
              <a:rPr lang="en-GB" sz="2600" b="1" i="0" u="none" strike="noStrike" dirty="0">
                <a:solidFill>
                  <a:srgbClr val="000000"/>
                </a:solidFill>
                <a:effectLst/>
              </a:rPr>
              <a:t>Primary Goal:-</a:t>
            </a:r>
          </a:p>
          <a:p>
            <a:r>
              <a:rPr lang="en-GB" sz="2300" b="0" i="0" u="none" strike="noStrike" dirty="0">
                <a:effectLst/>
              </a:rPr>
              <a:t>Building a machine learning pipeline based on the cloud to predict carbon monoxide (CO) pollution levels based upon environmental sensor data, utilizing AWS components (</a:t>
            </a:r>
            <a:r>
              <a:rPr lang="en-GB" sz="2300" b="0" i="0" u="none" strike="noStrike" dirty="0" err="1">
                <a:effectLst/>
              </a:rPr>
              <a:t>SageMaker</a:t>
            </a:r>
            <a:r>
              <a:rPr lang="en-GB" sz="2300" b="0" i="0" u="none" strike="noStrike" dirty="0">
                <a:effectLst/>
              </a:rPr>
              <a:t>, S3, Hive) and training a Linear Regression model.</a:t>
            </a:r>
          </a:p>
          <a:p>
            <a:r>
              <a:rPr lang="en-GB" sz="2900" b="1" i="0" u="none" strike="noStrike" dirty="0">
                <a:solidFill>
                  <a:srgbClr val="000000"/>
                </a:solidFill>
                <a:effectLst/>
              </a:rPr>
              <a:t>Secondary Goals:-</a:t>
            </a:r>
          </a:p>
          <a:p>
            <a:r>
              <a:rPr lang="en-GB" sz="2300" b="0" i="0" u="none" strike="noStrike" dirty="0">
                <a:solidFill>
                  <a:srgbClr val="000000"/>
                </a:solidFill>
                <a:effectLst/>
              </a:rPr>
              <a:t>Preprocessing and cleaning air quality data with Apache Hive on AWS</a:t>
            </a:r>
          </a:p>
          <a:p>
            <a:r>
              <a:rPr lang="en-GB" sz="2300" b="0" i="0" u="none" strike="noStrike" dirty="0">
                <a:solidFill>
                  <a:srgbClr val="000000"/>
                </a:solidFill>
                <a:effectLst/>
              </a:rPr>
              <a:t>For accessing and storing data from Amazon S3 for secure, scalable integration into the cloud</a:t>
            </a:r>
          </a:p>
          <a:p>
            <a:r>
              <a:rPr lang="en-GB" sz="2300" b="0" i="0" u="none" strike="noStrike" dirty="0">
                <a:solidFill>
                  <a:srgbClr val="000000"/>
                </a:solidFill>
                <a:effectLst/>
              </a:rPr>
              <a:t>Create, Train, and Test a Regression Model Using Scikit-learn in </a:t>
            </a:r>
            <a:r>
              <a:rPr lang="en-GB" sz="2300" b="0" i="0" u="none" strike="noStrike" dirty="0" err="1">
                <a:solidFill>
                  <a:srgbClr val="000000"/>
                </a:solidFill>
                <a:effectLst/>
              </a:rPr>
              <a:t>SageMaker</a:t>
            </a:r>
            <a:r>
              <a:rPr lang="en-GB" sz="2300" b="0" i="0" u="none" strike="noStrike" dirty="0">
                <a:solidFill>
                  <a:srgbClr val="000000"/>
                </a:solidFill>
                <a:effectLst/>
              </a:rPr>
              <a:t> Studio</a:t>
            </a:r>
          </a:p>
          <a:p>
            <a:r>
              <a:rPr lang="en-GB" sz="2300" b="0" i="0" u="none" strike="noStrike" dirty="0">
                <a:solidFill>
                  <a:srgbClr val="000000"/>
                </a:solidFill>
                <a:effectLst/>
              </a:rPr>
              <a:t>To examine trends and patterns of pollution concentration through data visualizations</a:t>
            </a:r>
          </a:p>
          <a:p>
            <a:pPr algn="l"/>
            <a:r>
              <a:rPr lang="en-GB" sz="2300" b="0" i="0" u="none" strike="noStrike" dirty="0">
                <a:solidFill>
                  <a:srgbClr val="000000"/>
                </a:solidFill>
                <a:effectLst/>
              </a:rPr>
              <a:t>In order to save output automatically by writing charts to S3 for reporting and analysis</a:t>
            </a:r>
          </a:p>
          <a:p>
            <a:pPr marL="0" indent="0" algn="l">
              <a:buNone/>
            </a:pPr>
            <a:endParaRPr lang="en-GB" sz="1600" b="0" i="0" u="none" strike="noStrike" dirty="0">
              <a:solidFill>
                <a:srgbClr val="000000"/>
              </a:solidFill>
              <a:effectLst/>
            </a:endParaRPr>
          </a:p>
          <a:p>
            <a:pPr algn="l"/>
            <a:r>
              <a:rPr lang="en-GB" sz="2400" b="1" i="0" u="none" strike="noStrike" dirty="0">
                <a:solidFill>
                  <a:srgbClr val="000000"/>
                </a:solidFill>
                <a:effectLst/>
              </a:rPr>
              <a:t>Key Features of the Project:-</a:t>
            </a:r>
          </a:p>
          <a:p>
            <a:r>
              <a:rPr lang="en-GB" sz="2300" b="0" i="0" u="none" strike="noStrike" dirty="0">
                <a:solidFill>
                  <a:srgbClr val="000000"/>
                </a:solidFill>
                <a:effectLst/>
              </a:rPr>
              <a:t>A cloud-native ML pipeline leveraging Hive for data preprocessing and training via </a:t>
            </a:r>
            <a:r>
              <a:rPr lang="en-GB" sz="2300" b="0" i="0" u="none" strike="noStrike" dirty="0" err="1">
                <a:solidFill>
                  <a:srgbClr val="000000"/>
                </a:solidFill>
                <a:effectLst/>
              </a:rPr>
              <a:t>SageMaker</a:t>
            </a:r>
            <a:r>
              <a:rPr lang="en-GB" sz="2300" b="0" i="0" u="none" strike="noStrike" dirty="0">
                <a:solidFill>
                  <a:srgbClr val="000000"/>
                </a:solidFill>
                <a:effectLst/>
              </a:rPr>
              <a:t> is being used for the project. All of the data and results were properly managed with scalable storage and automation through Amazon S3 A Linear Regression model was used to predict CO based upon environmental attributes like NO₂, Benzene, RH, and Temp. It was remarkably accurate and created visual results that were returned automatically to S3.</a:t>
            </a:r>
          </a:p>
          <a:p>
            <a:pPr marL="0" indent="0" algn="l">
              <a:buNone/>
            </a:pPr>
            <a:endParaRPr lang="en-GB" sz="1900" b="1" i="0" u="none" strike="noStrike" dirty="0">
              <a:solidFill>
                <a:srgbClr val="000000"/>
              </a:solidFill>
              <a:effectLst/>
            </a:endParaRPr>
          </a:p>
          <a:p>
            <a:pPr marL="0" indent="0" algn="l">
              <a:buNone/>
            </a:pPr>
            <a:br>
              <a:rPr lang="en-GB" sz="1600" b="0" i="0" u="none" strike="noStrike" dirty="0">
                <a:effectLst/>
              </a:rPr>
            </a:br>
            <a:br>
              <a:rPr lang="en-GB" sz="1100" b="0" i="0" u="none" strike="noStrike" dirty="0">
                <a:effectLst/>
                <a:latin typeface="Open Sans" panose="020B0606030504020204" pitchFamily="34" charset="0"/>
              </a:rPr>
            </a:br>
            <a:br>
              <a:rPr lang="en-GB" sz="1600" b="0" i="0" u="none" strike="noStrike" dirty="0">
                <a:effectLst/>
              </a:rPr>
            </a:br>
            <a:endParaRPr lang="en-US" sz="1600" dirty="0"/>
          </a:p>
        </p:txBody>
      </p:sp>
      <p:sp>
        <p:nvSpPr>
          <p:cNvPr id="4" name="Slide Number Placeholder 3">
            <a:extLst>
              <a:ext uri="{FF2B5EF4-FFF2-40B4-BE49-F238E27FC236}">
                <a16:creationId xmlns:a16="http://schemas.microsoft.com/office/drawing/2014/main" id="{571B8C66-A874-CCD6-5DB4-EE2667289589}"/>
              </a:ext>
            </a:extLst>
          </p:cNvPr>
          <p:cNvSpPr>
            <a:spLocks noGrp="1"/>
          </p:cNvSpPr>
          <p:nvPr>
            <p:ph type="sldNum" sz="quarter" idx="12"/>
          </p:nvPr>
        </p:nvSpPr>
        <p:spPr/>
        <p:txBody>
          <a:bodyPr/>
          <a:lstStyle/>
          <a:p>
            <a:fld id="{0A5CBF63-613C-4E8E-B1A0-D710C5F27341}" type="slidenum">
              <a:rPr lang="en-US" smtClean="0"/>
              <a:t>4</a:t>
            </a:fld>
            <a:endParaRPr lang="en-US"/>
          </a:p>
        </p:txBody>
      </p:sp>
    </p:spTree>
    <p:extLst>
      <p:ext uri="{BB962C8B-B14F-4D97-AF65-F5344CB8AC3E}">
        <p14:creationId xmlns:p14="http://schemas.microsoft.com/office/powerpoint/2010/main" val="141996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8BF8-83E2-B2A4-2068-DF5A7CC027A3}"/>
              </a:ext>
            </a:extLst>
          </p:cNvPr>
          <p:cNvSpPr>
            <a:spLocks noGrp="1"/>
          </p:cNvSpPr>
          <p:nvPr>
            <p:ph type="title"/>
          </p:nvPr>
        </p:nvSpPr>
        <p:spPr>
          <a:xfrm>
            <a:off x="838200" y="136525"/>
            <a:ext cx="10515600" cy="962125"/>
          </a:xfrm>
        </p:spPr>
        <p:txBody>
          <a:bodyPr/>
          <a:lstStyle/>
          <a:p>
            <a:r>
              <a:rPr lang="en-IN" dirty="0"/>
              <a:t>Workflow </a:t>
            </a:r>
            <a:endParaRPr lang="en-US" dirty="0"/>
          </a:p>
        </p:txBody>
      </p:sp>
      <p:pic>
        <p:nvPicPr>
          <p:cNvPr id="8" name="Content Placeholder 7">
            <a:extLst>
              <a:ext uri="{FF2B5EF4-FFF2-40B4-BE49-F238E27FC236}">
                <a16:creationId xmlns:a16="http://schemas.microsoft.com/office/drawing/2014/main" id="{9FD08FD0-2A27-FDCE-5F90-20570F652802}"/>
              </a:ext>
            </a:extLst>
          </p:cNvPr>
          <p:cNvPicPr>
            <a:picLocks noGrp="1" noChangeAspect="1"/>
          </p:cNvPicPr>
          <p:nvPr>
            <p:ph idx="1"/>
          </p:nvPr>
        </p:nvPicPr>
        <p:blipFill>
          <a:blip r:embed="rId2"/>
          <a:stretch>
            <a:fillRect/>
          </a:stretch>
        </p:blipFill>
        <p:spPr>
          <a:xfrm>
            <a:off x="7409793" y="1278037"/>
            <a:ext cx="4498428" cy="4898926"/>
          </a:xfrm>
        </p:spPr>
        <p:style>
          <a:lnRef idx="2">
            <a:schemeClr val="accent6"/>
          </a:lnRef>
          <a:fillRef idx="1">
            <a:schemeClr val="lt1"/>
          </a:fillRef>
          <a:effectRef idx="0">
            <a:schemeClr val="accent6"/>
          </a:effectRef>
          <a:fontRef idx="minor">
            <a:schemeClr val="dk1"/>
          </a:fontRef>
        </p:style>
      </p:pic>
      <p:sp>
        <p:nvSpPr>
          <p:cNvPr id="4" name="Slide Number Placeholder 3">
            <a:extLst>
              <a:ext uri="{FF2B5EF4-FFF2-40B4-BE49-F238E27FC236}">
                <a16:creationId xmlns:a16="http://schemas.microsoft.com/office/drawing/2014/main" id="{22B0E182-E09F-C7DA-E140-4ABF72CCF599}"/>
              </a:ext>
            </a:extLst>
          </p:cNvPr>
          <p:cNvSpPr>
            <a:spLocks noGrp="1"/>
          </p:cNvSpPr>
          <p:nvPr>
            <p:ph type="sldNum" sz="quarter" idx="12"/>
          </p:nvPr>
        </p:nvSpPr>
        <p:spPr/>
        <p:txBody>
          <a:bodyPr/>
          <a:lstStyle/>
          <a:p>
            <a:fld id="{0A5CBF63-613C-4E8E-B1A0-D710C5F27341}" type="slidenum">
              <a:rPr lang="en-US" smtClean="0"/>
              <a:t>5</a:t>
            </a:fld>
            <a:endParaRPr lang="en-US"/>
          </a:p>
        </p:txBody>
      </p:sp>
      <p:sp>
        <p:nvSpPr>
          <p:cNvPr id="10" name="TextBox 9">
            <a:extLst>
              <a:ext uri="{FF2B5EF4-FFF2-40B4-BE49-F238E27FC236}">
                <a16:creationId xmlns:a16="http://schemas.microsoft.com/office/drawing/2014/main" id="{80206137-745E-C0B0-BD93-C3980FFF8334}"/>
              </a:ext>
            </a:extLst>
          </p:cNvPr>
          <p:cNvSpPr txBox="1"/>
          <p:nvPr/>
        </p:nvSpPr>
        <p:spPr>
          <a:xfrm>
            <a:off x="588579" y="1278037"/>
            <a:ext cx="6484883" cy="5109091"/>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Preprocessing with Hive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Raw air quality data can be obtained through the UCI repository.</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Link:</a:t>
            </a:r>
            <a:r>
              <a:rPr lang="en-IN" sz="1600" dirty="0">
                <a:latin typeface="Times New Roman" panose="02020603050405020304" pitchFamily="18" charset="0"/>
                <a:cs typeface="Times New Roman" panose="02020603050405020304" pitchFamily="18" charset="0"/>
              </a:rPr>
              <a:t> </a:t>
            </a:r>
            <a:r>
              <a:rPr lang="en-IN" sz="1600" u="sng" dirty="0">
                <a:latin typeface="Times New Roman" panose="02020603050405020304" pitchFamily="18" charset="0"/>
                <a:cs typeface="Times New Roman" panose="02020603050405020304" pitchFamily="18" charset="0"/>
                <a:hlinkClick r:id="rId3"/>
              </a:rPr>
              <a:t>https://archive.ics.uci.edu/dataset/360/air+quality</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cleaned by Apache Hive to remove invalid and null values.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Processed data is stored in Amazon S3 for ready access to the cloud</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 Training with </a:t>
            </a:r>
            <a:r>
              <a:rPr lang="en-US" b="1" dirty="0" err="1">
                <a:latin typeface="Times New Roman" panose="02020603050405020304" pitchFamily="18" charset="0"/>
                <a:cs typeface="Times New Roman" panose="02020603050405020304" pitchFamily="18" charset="0"/>
              </a:rPr>
              <a:t>SageMaker</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AWS </a:t>
            </a:r>
            <a:r>
              <a:rPr lang="en-US" sz="1600" dirty="0" err="1">
                <a:latin typeface="Times New Roman" panose="02020603050405020304" pitchFamily="18" charset="0"/>
                <a:cs typeface="Times New Roman" panose="02020603050405020304" pitchFamily="18" charset="0"/>
              </a:rPr>
              <a:t>SageMaker</a:t>
            </a:r>
            <a:r>
              <a:rPr lang="en-US" sz="1600" dirty="0">
                <a:latin typeface="Times New Roman" panose="02020603050405020304" pitchFamily="18" charset="0"/>
                <a:cs typeface="Times New Roman" panose="02020603050405020304" pitchFamily="18" charset="0"/>
              </a:rPr>
              <a:t> Studio imports data that is already preprocessed from S3.</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Linear Regression model is trained with selected features to predict CO.</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of this is done in the cloud through Scikit-learn and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notebooks.</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Result </a:t>
            </a:r>
            <a:r>
              <a:rPr lang="en-US" b="1" dirty="0" err="1">
                <a:latin typeface="Times New Roman" panose="02020603050405020304" pitchFamily="18" charset="0"/>
                <a:cs typeface="Times New Roman" panose="02020603050405020304" pitchFamily="18" charset="0"/>
              </a:rPr>
              <a:t>Visualisation</a:t>
            </a:r>
            <a:r>
              <a:rPr lang="en-US" b="1" dirty="0">
                <a:latin typeface="Times New Roman" panose="02020603050405020304" pitchFamily="18" charset="0"/>
                <a:cs typeface="Times New Roman" panose="02020603050405020304" pitchFamily="18" charset="0"/>
              </a:rPr>
              <a:t> and Storage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include visualizations of scatter plots, residuals, and coefficient plots.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are employed to describe model performance and influence of features.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visualizations are automatically stored to the S3 bucket (charts/.</a:t>
            </a:r>
          </a:p>
        </p:txBody>
      </p:sp>
    </p:spTree>
    <p:extLst>
      <p:ext uri="{BB962C8B-B14F-4D97-AF65-F5344CB8AC3E}">
        <p14:creationId xmlns:p14="http://schemas.microsoft.com/office/powerpoint/2010/main" val="304890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0EE88-6212-EDBF-1FFD-DE1706AD68E5}"/>
              </a:ext>
            </a:extLst>
          </p:cNvPr>
          <p:cNvSpPr>
            <a:spLocks noGrp="1"/>
          </p:cNvSpPr>
          <p:nvPr>
            <p:ph type="title"/>
          </p:nvPr>
        </p:nvSpPr>
        <p:spPr>
          <a:xfrm>
            <a:off x="838200" y="365125"/>
            <a:ext cx="10515600" cy="1325563"/>
          </a:xfrm>
        </p:spPr>
        <p:txBody>
          <a:bodyPr anchor="ctr">
            <a:normAutofit/>
          </a:bodyPr>
          <a:lstStyle/>
          <a:p>
            <a:r>
              <a:rPr lang="en-IN" b="1">
                <a:effectLst/>
              </a:rPr>
              <a:t>Architecture</a:t>
            </a:r>
            <a:r>
              <a:rPr lang="en-IN">
                <a:effectLst/>
              </a:rPr>
              <a:t>:</a:t>
            </a:r>
            <a:br>
              <a:rPr lang="en-IN">
                <a:effectLst/>
              </a:rPr>
            </a:br>
            <a:endParaRPr lang="en-IN">
              <a:effectLst/>
            </a:endParaRPr>
          </a:p>
        </p:txBody>
      </p:sp>
      <p:sp>
        <p:nvSpPr>
          <p:cNvPr id="6" name="Content Placeholder 5">
            <a:extLst>
              <a:ext uri="{FF2B5EF4-FFF2-40B4-BE49-F238E27FC236}">
                <a16:creationId xmlns:a16="http://schemas.microsoft.com/office/drawing/2014/main" id="{B541FF1E-8253-9BC6-F1C9-6C3A3E13C4D7}"/>
              </a:ext>
            </a:extLst>
          </p:cNvPr>
          <p:cNvSpPr>
            <a:spLocks noGrp="1"/>
          </p:cNvSpPr>
          <p:nvPr>
            <p:ph idx="1"/>
          </p:nvPr>
        </p:nvSpPr>
        <p:spPr>
          <a:xfrm>
            <a:off x="5896303" y="1514475"/>
            <a:ext cx="5864773" cy="4500563"/>
          </a:xfrm>
        </p:spPr>
        <p:txBody>
          <a:bodyPr>
            <a:normAutofit lnSpcReduction="10000"/>
          </a:bodyPr>
          <a:lstStyle/>
          <a:p>
            <a:r>
              <a:rPr lang="en-GB" sz="1600" b="0" i="0" u="none" strike="noStrike" dirty="0">
                <a:effectLst/>
              </a:rPr>
              <a:t>Air Quality Dataset → Hive Preprocessing</a:t>
            </a:r>
            <a:br>
              <a:rPr lang="en-GB" sz="1600" b="0" i="0" u="none" strike="noStrike" dirty="0">
                <a:effectLst/>
              </a:rPr>
            </a:br>
            <a:r>
              <a:rPr lang="en-GB" sz="1600" b="0" i="0" u="none" strike="noStrike" dirty="0">
                <a:effectLst/>
              </a:rPr>
              <a:t>Raw data is ingested and cleaned by Apache Hive within AWS </a:t>
            </a:r>
            <a:r>
              <a:rPr lang="en-GB" sz="1600" b="0" i="0" u="none" strike="noStrike" dirty="0" err="1">
                <a:effectLst/>
              </a:rPr>
              <a:t>formissing</a:t>
            </a:r>
            <a:r>
              <a:rPr lang="en-GB" sz="1600" b="0" i="0" u="none" strike="noStrike" dirty="0">
                <a:effectLst/>
              </a:rPr>
              <a:t> values treatment and structuring.</a:t>
            </a:r>
          </a:p>
          <a:p>
            <a:r>
              <a:rPr lang="en-GB" sz="1600" b="0" i="0" u="none" strike="noStrike" dirty="0">
                <a:effectLst/>
              </a:rPr>
              <a:t>Processed Data → Amazon S3</a:t>
            </a:r>
            <a:br>
              <a:rPr lang="en-GB" sz="1600" b="0" i="0" u="none" strike="noStrike" dirty="0">
                <a:effectLst/>
              </a:rPr>
            </a:br>
            <a:r>
              <a:rPr lang="en-GB" sz="1600" b="0" i="0" u="none" strike="noStrike" dirty="0">
                <a:effectLst/>
              </a:rPr>
              <a:t>The data is loaded into an S3 bucket, which stores it securely and </a:t>
            </a:r>
            <a:r>
              <a:rPr lang="en-GB" sz="1600" b="0" i="0" u="none" strike="noStrike" dirty="0" err="1">
                <a:effectLst/>
              </a:rPr>
              <a:t>atscale</a:t>
            </a:r>
            <a:r>
              <a:rPr lang="en-GB" sz="1600" b="0" i="0" u="none" strike="noStrike" dirty="0">
                <a:effectLst/>
              </a:rPr>
              <a:t> for subsequent machine learning computation.</a:t>
            </a:r>
          </a:p>
          <a:p>
            <a:r>
              <a:rPr lang="en-GB" sz="1600" b="0" i="0" u="none" strike="noStrike" dirty="0">
                <a:effectLst/>
              </a:rPr>
              <a:t>S3 → Training for AWS </a:t>
            </a:r>
            <a:r>
              <a:rPr lang="en-GB" sz="1600" b="0" i="0" u="none" strike="noStrike" dirty="0" err="1">
                <a:effectLst/>
              </a:rPr>
              <a:t>SageMaker</a:t>
            </a:r>
            <a:br>
              <a:rPr lang="en-GB" sz="1600" b="0" i="0" u="none" strike="noStrike" dirty="0">
                <a:effectLst/>
              </a:rPr>
            </a:br>
            <a:r>
              <a:rPr lang="en-GB" sz="1600" b="0" i="0" u="none" strike="noStrike" dirty="0">
                <a:effectLst/>
              </a:rPr>
              <a:t>A Linear Regression model is trained with </a:t>
            </a:r>
            <a:r>
              <a:rPr lang="en-GB" sz="1600" b="0" i="0" u="none" strike="noStrike" dirty="0" err="1">
                <a:effectLst/>
              </a:rPr>
              <a:t>preprocessed</a:t>
            </a:r>
            <a:r>
              <a:rPr lang="en-GB" sz="1600" b="0" i="0" u="none" strike="noStrike" dirty="0">
                <a:effectLst/>
              </a:rPr>
              <a:t> data, </a:t>
            </a:r>
            <a:r>
              <a:rPr lang="en-GB" sz="1600" b="0" i="0" u="none" strike="noStrike" dirty="0" err="1">
                <a:effectLst/>
              </a:rPr>
              <a:t>includingfeatures</a:t>
            </a:r>
            <a:r>
              <a:rPr lang="en-GB" sz="1600" b="0" i="0" u="none" strike="noStrike" dirty="0">
                <a:effectLst/>
              </a:rPr>
              <a:t> of NO₂, C₆H₆, temperature, and humidity, via </a:t>
            </a:r>
            <a:r>
              <a:rPr lang="en-GB" sz="1600" b="0" i="0" u="none" strike="noStrike" dirty="0" err="1">
                <a:effectLst/>
              </a:rPr>
              <a:t>SageMaker</a:t>
            </a:r>
            <a:r>
              <a:rPr lang="en-GB" sz="1600" b="0" i="0" u="none" strike="noStrike" dirty="0">
                <a:effectLst/>
              </a:rPr>
              <a:t> Studio.</a:t>
            </a:r>
          </a:p>
          <a:p>
            <a:pPr marL="0" indent="0">
              <a:buNone/>
            </a:pPr>
            <a:endParaRPr lang="en-GB" sz="1600" b="0" i="0" u="none" strike="noStrike" dirty="0">
              <a:effectLst/>
            </a:endParaRPr>
          </a:p>
          <a:p>
            <a:r>
              <a:rPr lang="en-GB" sz="1600" b="0" i="0" u="none" strike="noStrike" dirty="0">
                <a:solidFill>
                  <a:srgbClr val="000000"/>
                </a:solidFill>
                <a:effectLst/>
              </a:rPr>
              <a:t>Model Output → Visualization → S3 Charts</a:t>
            </a:r>
            <a:br>
              <a:rPr lang="en-GB" sz="1600" b="0" i="0" u="none" strike="noStrike" dirty="0">
                <a:effectLst/>
                <a:latin typeface="Open Sans" panose="020B0606030504020204" pitchFamily="34" charset="0"/>
              </a:rPr>
            </a:br>
            <a:r>
              <a:rPr lang="en-GB" sz="1600" b="0" i="0" u="none" strike="noStrike" dirty="0">
                <a:effectLst/>
              </a:rPr>
              <a:t>These are forecasted and plotted by the model and, independently, written back to the S3 bucket as graphs in a folder called charts/.</a:t>
            </a:r>
            <a:br>
              <a:rPr lang="en-GB" sz="1600" b="0" i="0" u="none" strike="noStrike" dirty="0">
                <a:effectLst/>
              </a:rPr>
            </a:br>
            <a:br>
              <a:rPr lang="en-GB" sz="1600" b="0" i="0" u="none" strike="noStrike" dirty="0">
                <a:effectLst/>
              </a:rPr>
            </a:br>
            <a:br>
              <a:rPr lang="en-GB" sz="1600" b="0" i="0" u="none" strike="noStrike" dirty="0">
                <a:effectLst/>
                <a:latin typeface="Open Sans" panose="020B0606030504020204" pitchFamily="34" charset="0"/>
              </a:rPr>
            </a:br>
            <a:endParaRPr lang="en-US" sz="2600" dirty="0"/>
          </a:p>
        </p:txBody>
      </p:sp>
      <p:sp>
        <p:nvSpPr>
          <p:cNvPr id="15" name="Slide Number Placeholder 3">
            <a:extLst>
              <a:ext uri="{FF2B5EF4-FFF2-40B4-BE49-F238E27FC236}">
                <a16:creationId xmlns:a16="http://schemas.microsoft.com/office/drawing/2014/main" id="{C5961F6F-AAD8-FDA7-E9B7-22E808633AC6}"/>
              </a:ext>
            </a:extLst>
          </p:cNvPr>
          <p:cNvSpPr>
            <a:spLocks noGrp="1"/>
          </p:cNvSpPr>
          <p:nvPr>
            <p:ph type="sldNum" sz="quarter" idx="12"/>
          </p:nvPr>
        </p:nvSpPr>
        <p:spPr>
          <a:xfrm>
            <a:off x="8610600" y="6356350"/>
            <a:ext cx="2743200" cy="365125"/>
          </a:xfrm>
        </p:spPr>
        <p:txBody>
          <a:bodyPr/>
          <a:lstStyle/>
          <a:p>
            <a:pPr>
              <a:spcAft>
                <a:spcPts val="600"/>
              </a:spcAft>
            </a:pPr>
            <a:fld id="{0A5CBF63-613C-4E8E-B1A0-D710C5F27341}" type="slidenum">
              <a:rPr lang="en-US" smtClean="0"/>
              <a:pPr>
                <a:spcAft>
                  <a:spcPts val="600"/>
                </a:spcAft>
              </a:pPr>
              <a:t>6</a:t>
            </a:fld>
            <a:endParaRPr lang="en-US"/>
          </a:p>
        </p:txBody>
      </p:sp>
      <p:pic>
        <p:nvPicPr>
          <p:cNvPr id="11" name="Picture 10" descr="A diagram of a software development&#10;&#10;AI-generated content may be incorrect.">
            <a:extLst>
              <a:ext uri="{FF2B5EF4-FFF2-40B4-BE49-F238E27FC236}">
                <a16:creationId xmlns:a16="http://schemas.microsoft.com/office/drawing/2014/main" id="{00DBBBF6-F126-98BB-380D-D24362F1A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2" y="1514475"/>
            <a:ext cx="5595062" cy="4500563"/>
          </a:xfrm>
          <a:prstGeom prst="rect">
            <a:avLst/>
          </a:prstGeom>
        </p:spPr>
      </p:pic>
    </p:spTree>
    <p:extLst>
      <p:ext uri="{BB962C8B-B14F-4D97-AF65-F5344CB8AC3E}">
        <p14:creationId xmlns:p14="http://schemas.microsoft.com/office/powerpoint/2010/main" val="329751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8BF8-83E2-B2A4-2068-DF5A7CC027A3}"/>
              </a:ext>
            </a:extLst>
          </p:cNvPr>
          <p:cNvSpPr>
            <a:spLocks noGrp="1"/>
          </p:cNvSpPr>
          <p:nvPr>
            <p:ph type="title"/>
          </p:nvPr>
        </p:nvSpPr>
        <p:spPr>
          <a:xfrm>
            <a:off x="838200" y="365125"/>
            <a:ext cx="10515600" cy="1325563"/>
          </a:xfrm>
        </p:spPr>
        <p:txBody>
          <a:bodyPr anchor="ctr">
            <a:normAutofit/>
          </a:bodyPr>
          <a:lstStyle/>
          <a:p>
            <a:r>
              <a:rPr lang="en-US" dirty="0"/>
              <a:t>Data Set Over view</a:t>
            </a:r>
          </a:p>
        </p:txBody>
      </p:sp>
      <p:sp>
        <p:nvSpPr>
          <p:cNvPr id="4" name="Slide Number Placeholder 3">
            <a:extLst>
              <a:ext uri="{FF2B5EF4-FFF2-40B4-BE49-F238E27FC236}">
                <a16:creationId xmlns:a16="http://schemas.microsoft.com/office/drawing/2014/main" id="{22B0E182-E09F-C7DA-E140-4ABF72CCF59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A5CBF63-613C-4E8E-B1A0-D710C5F27341}" type="slidenum">
              <a:rPr lang="en-US" smtClean="0"/>
              <a:pPr>
                <a:spcAft>
                  <a:spcPts val="600"/>
                </a:spcAft>
              </a:pPr>
              <a:t>7</a:t>
            </a:fld>
            <a:endParaRPr lang="en-US"/>
          </a:p>
        </p:txBody>
      </p:sp>
      <p:graphicFrame>
        <p:nvGraphicFramePr>
          <p:cNvPr id="11" name="Rectangle 1">
            <a:extLst>
              <a:ext uri="{FF2B5EF4-FFF2-40B4-BE49-F238E27FC236}">
                <a16:creationId xmlns:a16="http://schemas.microsoft.com/office/drawing/2014/main" id="{949C6A5A-9DED-941E-0B03-E555D341A092}"/>
              </a:ext>
            </a:extLst>
          </p:cNvPr>
          <p:cNvGraphicFramePr>
            <a:graphicFrameLocks noGrp="1"/>
          </p:cNvGraphicFramePr>
          <p:nvPr>
            <p:ph idx="1"/>
            <p:extLst>
              <p:ext uri="{D42A27DB-BD31-4B8C-83A1-F6EECF244321}">
                <p14:modId xmlns:p14="http://schemas.microsoft.com/office/powerpoint/2010/main" val="3710549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418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C4FAA-4E37-2E22-C6F5-ABA36C5A5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84769-2E09-218E-68B9-6B14A1618E48}"/>
              </a:ext>
            </a:extLst>
          </p:cNvPr>
          <p:cNvSpPr>
            <a:spLocks noGrp="1"/>
          </p:cNvSpPr>
          <p:nvPr>
            <p:ph type="title"/>
          </p:nvPr>
        </p:nvSpPr>
        <p:spPr/>
        <p:txBody>
          <a:bodyPr/>
          <a:lstStyle/>
          <a:p>
            <a:r>
              <a:rPr lang="en-IN" dirty="0"/>
              <a:t>P</a:t>
            </a:r>
            <a:r>
              <a:rPr lang="en-IN" b="0" i="0" dirty="0">
                <a:effectLst/>
              </a:rPr>
              <a:t>roject-1 : Analysis of Data:</a:t>
            </a:r>
            <a:endParaRPr lang="en-US" dirty="0"/>
          </a:p>
        </p:txBody>
      </p:sp>
      <p:sp>
        <p:nvSpPr>
          <p:cNvPr id="4" name="Slide Number Placeholder 3">
            <a:extLst>
              <a:ext uri="{FF2B5EF4-FFF2-40B4-BE49-F238E27FC236}">
                <a16:creationId xmlns:a16="http://schemas.microsoft.com/office/drawing/2014/main" id="{B1383ABA-B21B-E099-74B3-4764BE9402EF}"/>
              </a:ext>
            </a:extLst>
          </p:cNvPr>
          <p:cNvSpPr>
            <a:spLocks noGrp="1"/>
          </p:cNvSpPr>
          <p:nvPr>
            <p:ph type="sldNum" sz="quarter" idx="12"/>
          </p:nvPr>
        </p:nvSpPr>
        <p:spPr/>
        <p:txBody>
          <a:bodyPr/>
          <a:lstStyle/>
          <a:p>
            <a:fld id="{0A5CBF63-613C-4E8E-B1A0-D710C5F27341}" type="slidenum">
              <a:rPr lang="en-US" smtClean="0"/>
              <a:t>8</a:t>
            </a:fld>
            <a:endParaRPr lang="en-US"/>
          </a:p>
        </p:txBody>
      </p:sp>
      <p:sp>
        <p:nvSpPr>
          <p:cNvPr id="3" name="TextBox 2">
            <a:extLst>
              <a:ext uri="{FF2B5EF4-FFF2-40B4-BE49-F238E27FC236}">
                <a16:creationId xmlns:a16="http://schemas.microsoft.com/office/drawing/2014/main" id="{4076DB19-1365-C3C2-B126-4480366FE523}"/>
              </a:ext>
            </a:extLst>
          </p:cNvPr>
          <p:cNvSpPr txBox="1"/>
          <p:nvPr/>
        </p:nvSpPr>
        <p:spPr>
          <a:xfrm>
            <a:off x="1034143" y="1937657"/>
            <a:ext cx="8774261" cy="3970318"/>
          </a:xfrm>
          <a:prstGeom prst="rect">
            <a:avLst/>
          </a:prstGeom>
          <a:noFill/>
        </p:spPr>
        <p:txBody>
          <a:bodyPr wrap="none" rtlCol="0">
            <a:spAutoFit/>
          </a:bodyPr>
          <a:lstStyle/>
          <a:p>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Data Pre-processing Steps: Using Hive</a:t>
            </a:r>
            <a:br>
              <a:rPr lang="en-IN" sz="1800" b="1" dirty="0">
                <a:effectLst/>
                <a:latin typeface="Times New Roman" panose="02020603050405020304" pitchFamily="18" charset="0"/>
                <a:ea typeface="Aptos" panose="020B0004020202020204" pitchFamily="34" charset="0"/>
                <a:cs typeface="Times New Roman" panose="02020603050405020304" pitchFamily="18" charset="0"/>
              </a:rPr>
            </a:br>
            <a:r>
              <a:rPr lang="en-IN" sz="1800" dirty="0">
                <a:effectLst/>
                <a:latin typeface="Times New Roman" panose="02020603050405020304" pitchFamily="18" charset="0"/>
                <a:ea typeface="Aptos" panose="020B0004020202020204" pitchFamily="34" charset="0"/>
                <a:cs typeface="Times New Roman" panose="02020603050405020304" pitchFamily="18" charset="0"/>
              </a:rPr>
              <a:t>1</a:t>
            </a:r>
            <a:r>
              <a:rPr lang="en-IN" sz="1800" b="1" dirty="0">
                <a:effectLst/>
                <a:latin typeface="Times New Roman" panose="02020603050405020304" pitchFamily="18" charset="0"/>
                <a:ea typeface="Aptos" panose="020B0004020202020204" pitchFamily="34" charset="0"/>
                <a:cs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Replace Missing Values (-200) with NULL(our data set has null values mentioned as -200)</a:t>
            </a:r>
          </a:p>
          <a:p>
            <a:r>
              <a:rPr lang="en-IN" sz="1800" dirty="0">
                <a:effectLst/>
                <a:latin typeface="Times New Roman" panose="02020603050405020304" pitchFamily="18" charset="0"/>
                <a:ea typeface="Aptos" panose="020B0004020202020204" pitchFamily="34" charset="0"/>
                <a:cs typeface="Times New Roman" panose="02020603050405020304" pitchFamily="18" charset="0"/>
              </a:rPr>
              <a:t>2.Verify Missing Value Handling</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3.</a:t>
            </a:r>
            <a:r>
              <a:rPr lang="en-IN" sz="1800" dirty="0">
                <a:effectLst/>
                <a:latin typeface="Times New Roman" panose="02020603050405020304" pitchFamily="18" charset="0"/>
                <a:ea typeface="Aptos" panose="020B0004020202020204" pitchFamily="34" charset="0"/>
                <a:cs typeface="Times New Roman" panose="02020603050405020304" pitchFamily="18" charset="0"/>
              </a:rPr>
              <a:t>Removing Rows with All NULL Values in the table</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4.</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the Filtered Data</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5.</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Normalizing the Data</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6.</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 Normalized Data</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7.</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Aggregating  Data by Date</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8.</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Aggregated Data</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9.</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Finding Days with High CO Levels</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High Ozone Levels</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11.</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High Pollution Days</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12.</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Verifying Temperature Values</a:t>
            </a:r>
            <a:r>
              <a:rPr lang="en-IN" dirty="0">
                <a:effectLst/>
                <a:latin typeface="Times New Roman" panose="02020603050405020304" pitchFamily="18" charset="0"/>
                <a:cs typeface="Times New Roman" panose="02020603050405020304" pitchFamily="18" charset="0"/>
              </a:rPr>
              <a:t> </a:t>
            </a:r>
            <a:br>
              <a:rPr lang="en-IN" dirty="0">
                <a:effectLst/>
                <a:latin typeface="Times New Roman" panose="02020603050405020304" pitchFamily="18" charset="0"/>
                <a:cs typeface="Times New Roman" panose="02020603050405020304" pitchFamily="18" charset="0"/>
              </a:rPr>
            </a:br>
            <a:r>
              <a:rPr lang="en-IN" dirty="0">
                <a:effectLst/>
                <a:latin typeface="Times New Roman" panose="02020603050405020304" pitchFamily="18" charset="0"/>
                <a:cs typeface="Times New Roman" panose="02020603050405020304" pitchFamily="18" charset="0"/>
              </a:rPr>
              <a:t>13.</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Saving Processed Data to S3</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891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8144-53EF-492F-8462-EF16AB68F580}"/>
              </a:ext>
            </a:extLst>
          </p:cNvPr>
          <p:cNvSpPr>
            <a:spLocks noGrp="1"/>
          </p:cNvSpPr>
          <p:nvPr>
            <p:ph type="title"/>
          </p:nvPr>
        </p:nvSpPr>
        <p:spPr>
          <a:xfrm>
            <a:off x="697523" y="112538"/>
            <a:ext cx="10515600" cy="631337"/>
          </a:xfrm>
        </p:spPr>
        <p:txBody>
          <a:bodyPr>
            <a:normAutofit fontScale="90000"/>
          </a:bodyPr>
          <a:lstStyle/>
          <a:p>
            <a:r>
              <a:rPr lang="en-US" dirty="0"/>
              <a:t>Step 01:</a:t>
            </a:r>
          </a:p>
        </p:txBody>
      </p:sp>
      <p:sp>
        <p:nvSpPr>
          <p:cNvPr id="4" name="Slide Number Placeholder 3">
            <a:extLst>
              <a:ext uri="{FF2B5EF4-FFF2-40B4-BE49-F238E27FC236}">
                <a16:creationId xmlns:a16="http://schemas.microsoft.com/office/drawing/2014/main" id="{33E5F05B-25C2-41AF-B0E4-B43DEBB486A9}"/>
              </a:ext>
            </a:extLst>
          </p:cNvPr>
          <p:cNvSpPr>
            <a:spLocks noGrp="1"/>
          </p:cNvSpPr>
          <p:nvPr>
            <p:ph type="sldNum" sz="quarter" idx="12"/>
          </p:nvPr>
        </p:nvSpPr>
        <p:spPr/>
        <p:txBody>
          <a:bodyPr/>
          <a:lstStyle/>
          <a:p>
            <a:fld id="{0A5CBF63-613C-4E8E-B1A0-D710C5F27341}" type="slidenum">
              <a:rPr lang="en-US" smtClean="0"/>
              <a:t>9</a:t>
            </a:fld>
            <a:endParaRPr lang="en-US"/>
          </a:p>
        </p:txBody>
      </p:sp>
      <p:sp>
        <p:nvSpPr>
          <p:cNvPr id="3" name="TextBox 2">
            <a:extLst>
              <a:ext uri="{FF2B5EF4-FFF2-40B4-BE49-F238E27FC236}">
                <a16:creationId xmlns:a16="http://schemas.microsoft.com/office/drawing/2014/main" id="{58EBE5D7-14EF-B957-49DD-E72C84272905}"/>
              </a:ext>
            </a:extLst>
          </p:cNvPr>
          <p:cNvSpPr txBox="1"/>
          <p:nvPr/>
        </p:nvSpPr>
        <p:spPr>
          <a:xfrm>
            <a:off x="903514" y="2481943"/>
            <a:ext cx="184731" cy="923330"/>
          </a:xfrm>
          <a:prstGeom prst="rect">
            <a:avLst/>
          </a:prstGeom>
          <a:noFill/>
        </p:spPr>
        <p:txBody>
          <a:bodyPr wrap="none" rtlCol="0">
            <a:spAutoFit/>
          </a:bodyPr>
          <a:lstStyle/>
          <a:p>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Picture 5" descr="A screenshot of a computer&#10;&#10;Description automatically generated">
            <a:extLst>
              <a:ext uri="{FF2B5EF4-FFF2-40B4-BE49-F238E27FC236}">
                <a16:creationId xmlns:a16="http://schemas.microsoft.com/office/drawing/2014/main" id="{FF6D40AE-EB3F-D474-BF5F-937853DFDA6C}"/>
              </a:ext>
            </a:extLst>
          </p:cNvPr>
          <p:cNvPicPr>
            <a:picLocks noChangeAspect="1"/>
          </p:cNvPicPr>
          <p:nvPr/>
        </p:nvPicPr>
        <p:blipFill>
          <a:blip r:embed="rId3"/>
          <a:stretch>
            <a:fillRect/>
          </a:stretch>
        </p:blipFill>
        <p:spPr>
          <a:xfrm>
            <a:off x="5481613" y="1475060"/>
            <a:ext cx="5731510" cy="3727450"/>
          </a:xfrm>
          <a:prstGeom prst="rect">
            <a:avLst/>
          </a:prstGeom>
        </p:spPr>
      </p:pic>
      <p:sp>
        <p:nvSpPr>
          <p:cNvPr id="9" name="TextBox 8">
            <a:extLst>
              <a:ext uri="{FF2B5EF4-FFF2-40B4-BE49-F238E27FC236}">
                <a16:creationId xmlns:a16="http://schemas.microsoft.com/office/drawing/2014/main" id="{68711F0A-DBFD-4DBC-9E69-ADAEB8DDBF83}"/>
              </a:ext>
            </a:extLst>
          </p:cNvPr>
          <p:cNvSpPr txBox="1"/>
          <p:nvPr/>
        </p:nvSpPr>
        <p:spPr>
          <a:xfrm>
            <a:off x="413657" y="1262743"/>
            <a:ext cx="499654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1.Replacing Missing Values (-200) with NULL(our data set has null values mentioned as -200) </a:t>
            </a:r>
          </a:p>
        </p:txBody>
      </p:sp>
      <p:sp>
        <p:nvSpPr>
          <p:cNvPr id="10" name="TextBox 9">
            <a:extLst>
              <a:ext uri="{FF2B5EF4-FFF2-40B4-BE49-F238E27FC236}">
                <a16:creationId xmlns:a16="http://schemas.microsoft.com/office/drawing/2014/main" id="{848B8579-20B0-44B1-24D4-47D8A2CDDE79}"/>
              </a:ext>
            </a:extLst>
          </p:cNvPr>
          <p:cNvSpPr txBox="1"/>
          <p:nvPr/>
        </p:nvSpPr>
        <p:spPr>
          <a:xfrm>
            <a:off x="413657" y="1909074"/>
            <a:ext cx="5127172" cy="2585323"/>
          </a:xfrm>
          <a:prstGeom prst="rect">
            <a:avLst/>
          </a:prstGeom>
          <a:noFill/>
        </p:spPr>
        <p:txBody>
          <a:bodyPr wrap="square" rtlCol="0">
            <a:spAutoFit/>
          </a:bodyPr>
          <a:lstStyle/>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2.Verifying the  Missing Value Handling</a:t>
            </a:r>
            <a:r>
              <a:rPr lang="en-IN"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After replacing  -200  with  NULL  in   the     </a:t>
            </a:r>
            <a:r>
              <a:rPr lang="en-US" sz="1800" dirty="0" err="1">
                <a:effectLst/>
                <a:latin typeface="Times New Roman" panose="02020603050405020304" pitchFamily="18" charset="0"/>
                <a:ea typeface="Aptos" panose="020B0004020202020204" pitchFamily="34" charset="0"/>
                <a:cs typeface="Times New Roman" panose="02020603050405020304" pitchFamily="18" charset="0"/>
              </a:rPr>
              <a:t>air_quality_cleaned</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 table, verifying the result</a:t>
            </a:r>
            <a:r>
              <a:rPr lang="en-IN" dirty="0">
                <a:effectLst/>
                <a:latin typeface="Times New Roman" panose="02020603050405020304" pitchFamily="18" charset="0"/>
                <a:cs typeface="Times New Roman" panose="02020603050405020304" pitchFamily="18" charset="0"/>
              </a:rPr>
              <a:t> .</a:t>
            </a:r>
          </a:p>
          <a:p>
            <a:endParaRPr lang="en-IN" dirty="0"/>
          </a:p>
          <a:p>
            <a:endParaRPr lang="en-IN" dirty="0"/>
          </a:p>
          <a:p>
            <a:r>
              <a:rPr lang="en-IN" dirty="0">
                <a:effectLst/>
                <a:latin typeface="Times New Roman" panose="02020603050405020304" pitchFamily="18" charset="0"/>
                <a:cs typeface="Times New Roman" panose="02020603050405020304" pitchFamily="18" charset="0"/>
              </a:rPr>
              <a:t>3.Remove Rows with All NULL Values  and Verify the Filtered Data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082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1462</TotalTime>
  <Words>2337</Words>
  <Application>Microsoft Macintosh PowerPoint</Application>
  <PresentationFormat>Widescreen</PresentationFormat>
  <Paragraphs>203</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-webkit-standard</vt:lpstr>
      <vt:lpstr>Aptos</vt:lpstr>
      <vt:lpstr>Arial</vt:lpstr>
      <vt:lpstr>Calibri</vt:lpstr>
      <vt:lpstr>Menlo</vt:lpstr>
      <vt:lpstr>Open Sans</vt:lpstr>
      <vt:lpstr>Times New Roman</vt:lpstr>
      <vt:lpstr>Office Theme</vt:lpstr>
      <vt:lpstr>Group 9: Air Quality and Pollution Analysis using Big Data Tools</vt:lpstr>
      <vt:lpstr>Outline</vt:lpstr>
      <vt:lpstr>Project Overview</vt:lpstr>
      <vt:lpstr>Objectives</vt:lpstr>
      <vt:lpstr>Workflow </vt:lpstr>
      <vt:lpstr>Architecture: </vt:lpstr>
      <vt:lpstr>Data Set Over view</vt:lpstr>
      <vt:lpstr>Project-1 : Analysis of Data:</vt:lpstr>
      <vt:lpstr>Step 01:</vt:lpstr>
      <vt:lpstr>Step02:Normalize the Data and Aggregate Data by Date </vt:lpstr>
      <vt:lpstr>Step03:Finding Days with High CO Levels and Saving Processed Data to S3 </vt:lpstr>
      <vt:lpstr>Output:</vt:lpstr>
      <vt:lpstr>Project-2: ML Model Training &amp; Visualization with SageMaker </vt:lpstr>
      <vt:lpstr>Loading the Preprocessed Dataset from S3:</vt:lpstr>
      <vt:lpstr>ML Model Visualization Workflow:</vt:lpstr>
      <vt:lpstr>Residuals Distribution Histogram:</vt:lpstr>
      <vt:lpstr>Feature Importance – Linear Regression Coefficients:</vt:lpstr>
      <vt:lpstr>Actual vs Predicted Plot (S3 Upload Confirmation): </vt:lpstr>
      <vt:lpstr>S3 Bucket for Final Output Storage:</vt:lpstr>
      <vt:lpstr>Conclusion</vt:lpstr>
      <vt:lpstr>Project Management</vt:lpstr>
      <vt:lpstr>Responsibility &amp;Contributions  </vt:lpstr>
      <vt:lpstr>Challenges &amp; Refrences: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Algorithm</dc:title>
  <dc:creator>Li, Yuan</dc:creator>
  <cp:lastModifiedBy>Karanam, Dimpu Nithish</cp:lastModifiedBy>
  <cp:revision>102</cp:revision>
  <dcterms:created xsi:type="dcterms:W3CDTF">2023-05-20T16:26:16Z</dcterms:created>
  <dcterms:modified xsi:type="dcterms:W3CDTF">2025-04-13T04:17:39Z</dcterms:modified>
</cp:coreProperties>
</file>